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8" r:id="rId1"/>
  </p:sldMasterIdLst>
  <p:notesMasterIdLst>
    <p:notesMasterId r:id="rId56"/>
  </p:notesMasterIdLst>
  <p:handoutMasterIdLst>
    <p:handoutMasterId r:id="rId57"/>
  </p:handoutMasterIdLst>
  <p:sldIdLst>
    <p:sldId id="309" r:id="rId2"/>
    <p:sldId id="310" r:id="rId3"/>
    <p:sldId id="312" r:id="rId4"/>
    <p:sldId id="311" r:id="rId5"/>
    <p:sldId id="313" r:id="rId6"/>
    <p:sldId id="314" r:id="rId7"/>
    <p:sldId id="260" r:id="rId8"/>
    <p:sldId id="261" r:id="rId9"/>
    <p:sldId id="262" r:id="rId10"/>
    <p:sldId id="347" r:id="rId11"/>
    <p:sldId id="348" r:id="rId12"/>
    <p:sldId id="265" r:id="rId13"/>
    <p:sldId id="349" r:id="rId14"/>
    <p:sldId id="267" r:id="rId15"/>
    <p:sldId id="350" r:id="rId16"/>
    <p:sldId id="351" r:id="rId17"/>
    <p:sldId id="352" r:id="rId18"/>
    <p:sldId id="353" r:id="rId19"/>
    <p:sldId id="354" r:id="rId20"/>
    <p:sldId id="355" r:id="rId21"/>
    <p:sldId id="275" r:id="rId22"/>
    <p:sldId id="356" r:id="rId23"/>
    <p:sldId id="357" r:id="rId24"/>
    <p:sldId id="358" r:id="rId25"/>
    <p:sldId id="279" r:id="rId26"/>
    <p:sldId id="359" r:id="rId27"/>
    <p:sldId id="361" r:id="rId28"/>
    <p:sldId id="345" r:id="rId29"/>
    <p:sldId id="362" r:id="rId30"/>
    <p:sldId id="363" r:id="rId31"/>
    <p:sldId id="285" r:id="rId32"/>
    <p:sldId id="364" r:id="rId33"/>
    <p:sldId id="287" r:id="rId34"/>
    <p:sldId id="365" r:id="rId35"/>
    <p:sldId id="289" r:id="rId36"/>
    <p:sldId id="366" r:id="rId37"/>
    <p:sldId id="367" r:id="rId38"/>
    <p:sldId id="368" r:id="rId39"/>
    <p:sldId id="293" r:id="rId40"/>
    <p:sldId id="294" r:id="rId41"/>
    <p:sldId id="295" r:id="rId42"/>
    <p:sldId id="296" r:id="rId43"/>
    <p:sldId id="297" r:id="rId44"/>
    <p:sldId id="298" r:id="rId45"/>
    <p:sldId id="369" r:id="rId46"/>
    <p:sldId id="300" r:id="rId47"/>
    <p:sldId id="370" r:id="rId48"/>
    <p:sldId id="346" r:id="rId49"/>
    <p:sldId id="303" r:id="rId50"/>
    <p:sldId id="304" r:id="rId51"/>
    <p:sldId id="305" r:id="rId52"/>
    <p:sldId id="306" r:id="rId53"/>
    <p:sldId id="307" r:id="rId54"/>
    <p:sldId id="308" r:id="rId55"/>
  </p:sldIdLst>
  <p:sldSz cx="12192000" cy="6858000"/>
  <p:notesSz cx="6858000" cy="9144000"/>
  <p:defaultTextStyle>
    <a:defPPr>
      <a:defRPr lang="pl-PL"/>
    </a:defPPr>
    <a:lvl1pPr algn="l" rtl="0" fontAlgn="base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1pPr>
    <a:lvl2pPr marL="457200" algn="l" rtl="0" fontAlgn="base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2pPr>
    <a:lvl3pPr marL="914400" algn="l" rtl="0" fontAlgn="base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3pPr>
    <a:lvl4pPr marL="1371600" algn="l" rtl="0" fontAlgn="base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4pPr>
    <a:lvl5pPr marL="1828800" algn="l" rtl="0" fontAlgn="base">
      <a:spcBef>
        <a:spcPct val="0"/>
      </a:spcBef>
      <a:spcAft>
        <a:spcPct val="0"/>
      </a:spcAft>
      <a:defRPr sz="1400" kern="1200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5pPr>
    <a:lvl6pPr marL="2286000" algn="l" defTabSz="457200" rtl="0" eaLnBrk="1" latinLnBrk="0" hangingPunct="1">
      <a:defRPr sz="1400" kern="1200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6pPr>
    <a:lvl7pPr marL="2743200" algn="l" defTabSz="457200" rtl="0" eaLnBrk="1" latinLnBrk="0" hangingPunct="1">
      <a:defRPr sz="1400" kern="1200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7pPr>
    <a:lvl8pPr marL="3200400" algn="l" defTabSz="457200" rtl="0" eaLnBrk="1" latinLnBrk="0" hangingPunct="1">
      <a:defRPr sz="1400" kern="1200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8pPr>
    <a:lvl9pPr marL="3657600" algn="l" defTabSz="457200" rtl="0" eaLnBrk="1" latinLnBrk="0" hangingPunct="1">
      <a:defRPr sz="1400" kern="1200">
        <a:solidFill>
          <a:srgbClr val="000000"/>
        </a:solidFill>
        <a:latin typeface="Arial" charset="0"/>
        <a:ea typeface="Arial" charset="0"/>
        <a:cs typeface="Arial" charset="0"/>
        <a:sym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07"/>
    <p:restoredTop sz="94665"/>
  </p:normalViewPr>
  <p:slideViewPr>
    <p:cSldViewPr>
      <p:cViewPr varScale="1">
        <p:scale>
          <a:sx n="108" d="100"/>
          <a:sy n="108" d="100"/>
        </p:scale>
        <p:origin x="96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handoutMaster" Target="handoutMasters/handoutMaster1.xml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594288-6FC9-934D-BC6B-F957A90FDAFC}" type="datetimeFigureOut">
              <a:rPr lang="en-GB" smtClean="0"/>
              <a:t>19/11/2016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741FB2-2F1F-194A-B375-9FC30777C58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30601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5.png>
</file>

<file path=ppt/media/image8.png>
</file>

<file path=ppt/media/image9.png>
</file>

<file path=ppt/media/media1.mp4>
</file>

<file path=ppt/media/media10.mp4>
</file>

<file path=ppt/media/media1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Shape 2"/>
          <p:cNvSpPr>
            <a:spLocks noGrp="1" noRot="1" noChangeAspec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custGeom>
            <a:avLst/>
            <a:gdLst>
              <a:gd name="T0" fmla="*/ 0 w 120000"/>
              <a:gd name="T1" fmla="*/ 0 h 120000"/>
              <a:gd name="T2" fmla="*/ 2147483647 w 120000"/>
              <a:gd name="T3" fmla="*/ 0 h 120000"/>
              <a:gd name="T4" fmla="*/ 2147483647 w 120000"/>
              <a:gd name="T5" fmla="*/ 2147483647 h 120000"/>
              <a:gd name="T6" fmla="*/ 0 w 120000"/>
              <a:gd name="T7" fmla="*/ 2147483647 h 120000"/>
              <a:gd name="T8" fmla="*/ 0 w 120000"/>
              <a:gd name="T9" fmla="*/ 0 h 120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000"/>
              <a:gd name="T16" fmla="*/ 0 h 120000"/>
              <a:gd name="T17" fmla="*/ 120000 w 120000"/>
              <a:gd name="T18" fmla="*/ 120000 h 120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endParaRPr noProof="0"/>
          </a:p>
        </p:txBody>
      </p:sp>
    </p:spTree>
    <p:extLst>
      <p:ext uri="{BB962C8B-B14F-4D97-AF65-F5344CB8AC3E}">
        <p14:creationId xmlns:p14="http://schemas.microsoft.com/office/powerpoint/2010/main" val="425884416"/>
      </p:ext>
    </p:extLst>
  </p:cSld>
  <p:clrMap bg1="lt1" tx1="dk1" bg2="dk2" tx2="lt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Arial" charset="0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Arial" charset="0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Arial" charset="0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Arial" charset="0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Arial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178539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hape 220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109571" name="Shape 221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130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hape 13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97283" name="Shape 135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97284" name="Shape 136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10973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Shape 266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115715" name="Shape 267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685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Shape 280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117763" name="Shape 281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60736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Shape 29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119811" name="Shape 295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21069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Shape 32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123907" name="Shape 325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2716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Shape 33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24931" name="Shape 332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24932" name="Shape 333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690593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Shape 339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25955" name="Shape 340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25956" name="Shape 341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374596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Shape 350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26979" name="Shape 351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26980" name="Shape 352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83088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Shape 358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28003" name="Shape 359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28004" name="Shape 360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62232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49557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Shape 366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29027" name="Shape 367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29028" name="Shape 368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936312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hape 382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31075" name="Shape 383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31076" name="Shape 38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007896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Shape 382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31075" name="Shape 383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31076" name="Shape 38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871740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Shape 406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34147" name="Shape 407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34148" name="Shape 408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2941489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Shape 41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35171" name="Shape 415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35172" name="Shape 416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62768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Shape 421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136195" name="Shape 422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56456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8" name="Shape 427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137219" name="Shape 428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357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Shape 43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38243" name="Shape 434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38244" name="Shape 43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896145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Shape 440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139267" name="Shape 441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139268" name="Shape 442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12563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hape 85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90115" name="Shape 86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366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Shape 92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91139" name="Shape 93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91140" name="Shape 94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60320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hape 99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92163" name="Shape 100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6730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Shape 120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95235" name="Shape 121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639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hape 13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97283" name="Shape 135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97284" name="Shape 136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69739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Shape 19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</p:spPr>
      </p:sp>
      <p:sp>
        <p:nvSpPr>
          <p:cNvPr id="105475" name="Shape 194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249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Shape 134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noFill/>
          <a:ln w="12700" cap="flat">
            <a:solidFill>
              <a:srgbClr val="000000"/>
            </a:solidFill>
            <a:round/>
            <a:headEnd type="none" w="med" len="med"/>
            <a:tailEnd type="none" w="med" len="med"/>
          </a:ln>
        </p:spPr>
      </p:sp>
      <p:sp>
        <p:nvSpPr>
          <p:cNvPr id="97283" name="Shape 135"/>
          <p:cNvSpPr txBox="1">
            <a:spLocks noGrp="1"/>
          </p:cNvSpPr>
          <p:nvPr>
            <p:ph type="body" idx="1"/>
          </p:nvPr>
        </p:nvSpPr>
        <p:spPr bwMode="auto">
          <a:noFill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tIns="45700" bIns="45700" numCol="1" compatLnSpc="1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0"/>
              </a:spcBef>
            </a:pPr>
            <a:endParaRPr lang="pl-PL">
              <a:latin typeface="Arial" charset="0"/>
            </a:endParaRPr>
          </a:p>
        </p:txBody>
      </p:sp>
      <p:sp>
        <p:nvSpPr>
          <p:cNvPr id="97284" name="Shape 136"/>
          <p:cNvSpPr>
            <a:spLocks noGrp="1"/>
          </p:cNvSpPr>
          <p:nvPr>
            <p:ph type="sldNum" sz="quarter" idx="429496729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5" tIns="45700" rIns="91425" bIns="45700" anchor="b">
            <a:spAutoFit/>
          </a:bodyPr>
          <a:lstStyle>
            <a:lvl1pPr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2pPr>
            <a:lvl3pPr marL="11430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3pPr>
            <a:lvl4pPr marL="16002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4pPr>
            <a:lvl5pPr marL="2057400" indent="-228600" eaLnBrk="0" hangingPunct="0"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400">
                <a:solidFill>
                  <a:srgbClr val="000000"/>
                </a:solidFill>
                <a:latin typeface="Arial" charset="0"/>
                <a:ea typeface="Arial" charset="0"/>
                <a:sym typeface="Arial" charset="0"/>
              </a:defRPr>
            </a:lvl9pPr>
          </a:lstStyle>
          <a:p>
            <a:pPr algn="r" eaLnBrk="1" hangingPunct="1"/>
            <a:r>
              <a:rPr lang="pl-PL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03203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 smtClean="0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8F9EC-2231-0B40-A75F-4DB415EB3146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CBB81-1325-404C-8166-BC5D91A7D9F3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938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860AE-CC22-ED49-B878-E3C032099D36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3DCBD6-3F3D-904E-963D-FEA0490A9AB4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28080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C3968-1E6B-1A4E-9B7A-312A48339D69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94FEA0-3581-3E48-85B4-DE6957B4198B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5825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38884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33B6D-9015-0F4E-AB19-72647D18A55A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7D50-87D2-344E-B155-DD2B7E5DA1F4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9470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E14F0-BF88-F348-B51F-AF8FB5957AE1}" type="datetime1">
              <a:rPr lang="pl-PL" smtClean="0"/>
              <a:t>19.11.2016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F6A43-A0ED-8F46-A5F2-335432EF90F4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31490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B3A49-0868-6140-B555-31D7CAC4A2F8}" type="datetime1">
              <a:rPr lang="pl-PL" smtClean="0"/>
              <a:t>19.11.2016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60A2-C8F7-6944-ABF5-675601577892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09445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F39BE9-877E-384C-A610-76FE1777C339}" type="datetime1">
              <a:rPr lang="pl-PL" smtClean="0"/>
              <a:t>19.11.2016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02686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C84C95-2111-8442-B82A-56B9D545311D}" type="datetime1">
              <a:rPr lang="pl-PL" smtClean="0"/>
              <a:t>19.11.2016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2BE67C-4C90-6640-AB21-1F925E9D683C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67259878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577D-5D02-A647-B288-422040AEB38B}" type="datetime1">
              <a:rPr lang="pl-PL" smtClean="0"/>
              <a:t>19.11.2016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0AC8-D519-9946-BF3C-FEFD9B78404A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36556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smtClean="0"/>
              <a:t>Przeciągnij obraz na symbol zastępczy lub kliknij ikonę, aby go dodać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49913-E5C0-6549-9BD2-28F92893927F}" type="datetime1">
              <a:rPr lang="pl-PL" smtClean="0"/>
              <a:t>19.11.2016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0A5A8-976C-5B42-9581-09F1E894D9A4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04242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mtClean="0"/>
              <a:t>Kliknij, aby edyt. styl wz. tyt.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C84C95-2111-8442-B82A-56B9D545311D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2BE67C-4C90-6640-AB21-1F925E9D683C}" type="slidenum">
              <a:rPr lang="pl-PL" smtClean="0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64223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5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Relationship Id="rId3" Type="http://schemas.openxmlformats.org/officeDocument/2006/relationships/hyperlink" Target="https://commons.wikimedia.org/wiki/File:Multimode_gradedindex_optical_fiber.svg#/media/File:Multimode_gradedindex_optical_fiber.svg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3" Type="http://schemas.openxmlformats.org/officeDocument/2006/relationships/hyperlink" Target="https://commons.wikimedia.org/wiki/File:Multimode_stepindex_optical_fiber.svg#/media/File:Multimode_stepindex_optical_fiber.svg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1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2.png"/><Relationship Id="rId1" Type="http://schemas.microsoft.com/office/2007/relationships/media" Target="../media/media5.mp4"/><Relationship Id="rId2" Type="http://schemas.openxmlformats.org/officeDocument/2006/relationships/video" Target="../media/media5.mp4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5.png"/><Relationship Id="rId1" Type="http://schemas.microsoft.com/office/2007/relationships/media" Target="../media/media6.mp4"/><Relationship Id="rId2" Type="http://schemas.openxmlformats.org/officeDocument/2006/relationships/video" Target="../media/media6.mp4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5.png"/><Relationship Id="rId1" Type="http://schemas.microsoft.com/office/2007/relationships/media" Target="../media/media7.mp4"/><Relationship Id="rId2" Type="http://schemas.openxmlformats.org/officeDocument/2006/relationships/video" Target="../media/media7.mp4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5.png"/><Relationship Id="rId1" Type="http://schemas.microsoft.com/office/2007/relationships/media" Target="../media/media8.mp4"/><Relationship Id="rId2" Type="http://schemas.openxmlformats.org/officeDocument/2006/relationships/video" Target="../media/media8.mp4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2.png"/><Relationship Id="rId1" Type="http://schemas.microsoft.com/office/2007/relationships/media" Target="../media/media9.mp4"/><Relationship Id="rId2" Type="http://schemas.openxmlformats.org/officeDocument/2006/relationships/video" Target="../media/media9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5.xml"/><Relationship Id="rId5" Type="http://schemas.openxmlformats.org/officeDocument/2006/relationships/image" Target="../media/image5.png"/><Relationship Id="rId1" Type="http://schemas.microsoft.com/office/2007/relationships/media" Target="../media/media10.mp4"/><Relationship Id="rId2" Type="http://schemas.openxmlformats.org/officeDocument/2006/relationships/video" Target="../media/media10.mp4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6.xml"/><Relationship Id="rId5" Type="http://schemas.openxmlformats.org/officeDocument/2006/relationships/image" Target="../media/image13.png"/><Relationship Id="rId1" Type="http://schemas.microsoft.com/office/2007/relationships/media" Target="../media/media11.mp4"/><Relationship Id="rId2" Type="http://schemas.openxmlformats.org/officeDocument/2006/relationships/video" Target="../media/media11.mp4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hyperlink" Target="http://icis.pcz.czest.pl/materials/topologie/" TargetMode="External"/><Relationship Id="rId4" Type="http://schemas.openxmlformats.org/officeDocument/2006/relationships/hyperlink" Target="http://www.man.poznan.pl/~pawelw/dyplom/" TargetMode="External"/><Relationship Id="rId5" Type="http://schemas.openxmlformats.org/officeDocument/2006/relationships/hyperlink" Target="http://www.republika.pl/legecki/topologie.html" TargetMode="External"/><Relationship Id="rId6" Type="http://schemas.openxmlformats.org/officeDocument/2006/relationships/hyperlink" Target="http://student.uci.agh.edu.pl/~wasikows/grafy/" TargetMode="External"/><Relationship Id="rId7" Type="http://schemas.openxmlformats.org/officeDocument/2006/relationships/hyperlink" Target="http://pl.wikipedia.org/wiki/Strona_g%C5%82%C3%B3wna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n.poznan.pl/~pawelw/dyplom/" TargetMode="External"/><Relationship Id="rId4" Type="http://schemas.openxmlformats.org/officeDocument/2006/relationships/hyperlink" Target="http://slownik.kargul.net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5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ytuł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dirty="0">
                <a:latin typeface="Calibri" charset="0"/>
              </a:rPr>
              <a:t>Media transmisyjne – kable </a:t>
            </a:r>
            <a:r>
              <a:rPr lang="pl-PL" dirty="0" smtClean="0">
                <a:latin typeface="Calibri" charset="0"/>
              </a:rPr>
              <a:t>światłowodowe</a:t>
            </a:r>
            <a:endParaRPr lang="pl-PL" dirty="0">
              <a:latin typeface="Calibri" charset="0"/>
            </a:endParaRP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>
                <a:solidFill>
                  <a:srgbClr val="898989"/>
                </a:solidFill>
                <a:latin typeface="Calibri" charset="0"/>
              </a:rPr>
              <a:t>Mikołaj Leszczuk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Odporność na błędy w światłowodzie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pl-PL" sz="3600" dirty="0"/>
              <a:t>Duża odporność na </a:t>
            </a:r>
            <a:r>
              <a:rPr lang="pl-PL" sz="3600" b="1" dirty="0">
                <a:solidFill>
                  <a:schemeClr val="accent1"/>
                </a:solidFill>
              </a:rPr>
              <a:t>zakłócenia</a:t>
            </a:r>
            <a:r>
              <a:rPr lang="pl-PL" sz="3600" dirty="0">
                <a:solidFill>
                  <a:schemeClr val="accent1"/>
                </a:solidFill>
              </a:rPr>
              <a:t> </a:t>
            </a:r>
            <a:r>
              <a:rPr lang="pl-PL" sz="3600" dirty="0"/>
              <a:t>elektromagnetyczne zewnętrzne</a:t>
            </a:r>
          </a:p>
          <a:p>
            <a:pPr>
              <a:lnSpc>
                <a:spcPct val="150000"/>
              </a:lnSpc>
            </a:pPr>
            <a:r>
              <a:rPr lang="pl-PL" sz="3600" b="1" dirty="0">
                <a:solidFill>
                  <a:schemeClr val="accent1"/>
                </a:solidFill>
              </a:rPr>
              <a:t>Stopa błędów </a:t>
            </a:r>
            <a:r>
              <a:rPr lang="pl-PL" sz="3600" dirty="0"/>
              <a:t>mniejsza niż </a:t>
            </a:r>
            <a:r>
              <a:rPr lang="pl-PL" sz="3600" b="1" dirty="0">
                <a:solidFill>
                  <a:schemeClr val="accent1"/>
                </a:solidFill>
              </a:rPr>
              <a:t>10</a:t>
            </a:r>
            <a:r>
              <a:rPr lang="pl-PL" sz="3600" b="1" baseline="30000" dirty="0">
                <a:solidFill>
                  <a:schemeClr val="accent1"/>
                </a:solidFill>
              </a:rPr>
              <a:t>-10</a:t>
            </a:r>
            <a:r>
              <a:rPr lang="pl-PL" sz="3600" dirty="0"/>
              <a:t> przy najwyższych szybkościach transmisji</a:t>
            </a:r>
          </a:p>
          <a:p>
            <a:pPr>
              <a:lnSpc>
                <a:spcPct val="150000"/>
              </a:lnSpc>
            </a:pPr>
            <a:r>
              <a:rPr lang="pl-PL" sz="3600" dirty="0"/>
              <a:t>Mała </a:t>
            </a:r>
            <a:r>
              <a:rPr lang="pl-PL" sz="3600" b="1" dirty="0">
                <a:solidFill>
                  <a:schemeClr val="accent1"/>
                </a:solidFill>
              </a:rPr>
              <a:t>tłumienność</a:t>
            </a:r>
            <a:r>
              <a:rPr lang="pl-PL" sz="3600" dirty="0">
                <a:solidFill>
                  <a:schemeClr val="accent1"/>
                </a:solidFill>
              </a:rPr>
              <a:t> </a:t>
            </a:r>
            <a:r>
              <a:rPr lang="pl-PL" sz="3600" dirty="0"/>
              <a:t>jednostkowa (zwykle około </a:t>
            </a:r>
            <a:r>
              <a:rPr lang="pl-PL" sz="3600" b="1" dirty="0" smtClean="0">
                <a:solidFill>
                  <a:schemeClr val="accent1"/>
                </a:solidFill>
              </a:rPr>
              <a:t>0,20 </a:t>
            </a:r>
            <a:r>
              <a:rPr lang="pl-PL" sz="3600" b="1" dirty="0" err="1" smtClean="0">
                <a:solidFill>
                  <a:schemeClr val="accent1"/>
                </a:solidFill>
              </a:rPr>
              <a:t>dB</a:t>
            </a:r>
            <a:r>
              <a:rPr lang="pl-PL" sz="3600" b="1" dirty="0" smtClean="0">
                <a:solidFill>
                  <a:schemeClr val="accent1"/>
                </a:solidFill>
              </a:rPr>
              <a:t>/km</a:t>
            </a:r>
            <a:r>
              <a:rPr lang="pl-PL" sz="3600" dirty="0"/>
              <a:t>)</a:t>
            </a:r>
            <a:r>
              <a:rPr lang="pl-PL" sz="3600" dirty="0" smtClean="0"/>
              <a:t>‏</a:t>
            </a:r>
            <a:endParaRPr lang="pl-PL" sz="3600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31364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Inne zalety światłowodu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pl-PL" sz="3200" b="1" dirty="0">
                <a:solidFill>
                  <a:schemeClr val="accent1"/>
                </a:solidFill>
              </a:rPr>
              <a:t>Odległości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/>
              <a:t>na jakie może być transmitowany sygnał bez potrzeby dodatkowego wzmacniania – </a:t>
            </a:r>
            <a:r>
              <a:rPr lang="pl-PL" sz="3200" b="1" dirty="0">
                <a:solidFill>
                  <a:schemeClr val="accent1"/>
                </a:solidFill>
              </a:rPr>
              <a:t>80-100 km</a:t>
            </a:r>
          </a:p>
          <a:p>
            <a:pPr>
              <a:lnSpc>
                <a:spcPct val="100000"/>
              </a:lnSpc>
            </a:pPr>
            <a:r>
              <a:rPr lang="pl-PL" sz="3200" b="1" dirty="0">
                <a:solidFill>
                  <a:schemeClr val="accent1"/>
                </a:solidFill>
              </a:rPr>
              <a:t>Żywotność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/>
              <a:t>– </a:t>
            </a:r>
            <a:r>
              <a:rPr lang="pl-PL" sz="3200" b="1" dirty="0">
                <a:solidFill>
                  <a:schemeClr val="accent1"/>
                </a:solidFill>
              </a:rPr>
              <a:t>25 lat</a:t>
            </a:r>
          </a:p>
          <a:p>
            <a:pPr>
              <a:lnSpc>
                <a:spcPct val="100000"/>
              </a:lnSpc>
            </a:pPr>
            <a:r>
              <a:rPr lang="pl-PL" sz="3200" dirty="0"/>
              <a:t>Możliwość równoczesnego stosowania wielu </a:t>
            </a:r>
            <a:r>
              <a:rPr lang="pl-PL" sz="3200" b="1" dirty="0">
                <a:solidFill>
                  <a:schemeClr val="accent1"/>
                </a:solidFill>
              </a:rPr>
              <a:t>protokołów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/>
              <a:t>(efektywny transfer)</a:t>
            </a:r>
          </a:p>
          <a:p>
            <a:pPr>
              <a:lnSpc>
                <a:spcPct val="100000"/>
              </a:lnSpc>
            </a:pPr>
            <a:r>
              <a:rPr lang="pl-PL" sz="3200" dirty="0"/>
              <a:t>Możliwość </a:t>
            </a:r>
            <a:r>
              <a:rPr lang="pl-PL" sz="3200" dirty="0" smtClean="0"/>
              <a:t>wzmacniania</a:t>
            </a:r>
            <a:endParaRPr lang="pl-PL" sz="3200" dirty="0"/>
          </a:p>
        </p:txBody>
      </p:sp>
      <p:pic>
        <p:nvPicPr>
          <p:cNvPr id="9" name="Symbol zastępczy zawartości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59650" y="2870994"/>
            <a:ext cx="2806700" cy="2260600"/>
          </a:xfrm>
          <a:prstGeom prst="rect">
            <a:avLst/>
          </a:prstGeom>
        </p:spPr>
      </p:pic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E14F0-BF88-F348-B51F-AF8FB5957AE1}" type="datetime1">
              <a:rPr lang="pl-PL" smtClean="0"/>
              <a:t>19.11.2016</a:t>
            </a:fld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6F6A43-A0ED-8F46-A5F2-335432EF90F4}" type="slidenum">
              <a:rPr lang="pl-PL" smtClean="0"/>
              <a:pPr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5195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mplifier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6" name="Symbol zastępczy daty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5536F-1725-404B-8B15-662A5BC1A787}" type="datetime1">
              <a:rPr lang="pl-PL" smtClean="0"/>
              <a:t>19.11.2016</a:t>
            </a:fld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12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8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134677" y="303591"/>
            <a:ext cx="5735590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Symbol zastępczy zawartości 8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4632" y="1626165"/>
            <a:ext cx="5126736" cy="345022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392598" y="640263"/>
            <a:ext cx="5221266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70000"/>
              </a:lnSpc>
            </a:pPr>
            <a:r>
              <a:rPr lang="en-US" sz="3700"/>
              <a:t>Podział światłowodów według liczby przesyłanych długości fali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6391903" y="2121763"/>
            <a:ext cx="5235490" cy="3773010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pl-PL" sz="3200" b="1" dirty="0" smtClean="0">
                <a:solidFill>
                  <a:schemeClr val="accent1"/>
                </a:solidFill>
              </a:rPr>
              <a:t>Wielomodowe</a:t>
            </a:r>
            <a:r>
              <a:rPr lang="pl-PL" sz="3200" dirty="0" smtClean="0">
                <a:solidFill>
                  <a:schemeClr val="accent1"/>
                </a:solidFill>
              </a:rPr>
              <a:t> </a:t>
            </a:r>
            <a:r>
              <a:rPr lang="pl-PL" sz="3200" dirty="0" smtClean="0"/>
              <a:t>– </a:t>
            </a:r>
            <a:r>
              <a:rPr lang="pl-PL" sz="3200" b="1" dirty="0" smtClean="0">
                <a:solidFill>
                  <a:schemeClr val="accent1"/>
                </a:solidFill>
              </a:rPr>
              <a:t>MMF</a:t>
            </a:r>
            <a:r>
              <a:rPr lang="pl-PL" sz="3200" dirty="0" smtClean="0">
                <a:solidFill>
                  <a:schemeClr val="accent1"/>
                </a:solidFill>
              </a:rPr>
              <a:t> </a:t>
            </a:r>
            <a:r>
              <a:rPr lang="pl-PL" sz="3200" dirty="0" smtClean="0"/>
              <a:t>(ang. </a:t>
            </a:r>
            <a:r>
              <a:rPr lang="pl-PL" sz="3200" b="1" i="1" dirty="0" err="1" smtClean="0">
                <a:solidFill>
                  <a:schemeClr val="accent1"/>
                </a:solidFill>
              </a:rPr>
              <a:t>multi</a:t>
            </a:r>
            <a:r>
              <a:rPr lang="pl-PL" sz="3200" b="1" i="1" dirty="0" smtClean="0">
                <a:solidFill>
                  <a:schemeClr val="accent1"/>
                </a:solidFill>
              </a:rPr>
              <a:t> </a:t>
            </a:r>
            <a:r>
              <a:rPr lang="pl-PL" sz="3200" b="1" i="1" dirty="0" err="1" smtClean="0">
                <a:solidFill>
                  <a:schemeClr val="accent1"/>
                </a:solidFill>
              </a:rPr>
              <a:t>mode</a:t>
            </a:r>
            <a:r>
              <a:rPr lang="pl-PL" sz="3200" b="1" i="1" dirty="0" smtClean="0">
                <a:solidFill>
                  <a:schemeClr val="accent1"/>
                </a:solidFill>
              </a:rPr>
              <a:t> </a:t>
            </a:r>
            <a:r>
              <a:rPr lang="pl-PL" sz="3200" b="1" i="1" dirty="0" err="1" smtClean="0">
                <a:solidFill>
                  <a:schemeClr val="accent1"/>
                </a:solidFill>
              </a:rPr>
              <a:t>fiber</a:t>
            </a:r>
            <a:r>
              <a:rPr lang="pl-PL" sz="3200" dirty="0" smtClean="0"/>
              <a:t>) – </a:t>
            </a:r>
            <a:r>
              <a:rPr lang="pl-PL" sz="3200" b="1" dirty="0" smtClean="0">
                <a:solidFill>
                  <a:schemeClr val="accent1"/>
                </a:solidFill>
              </a:rPr>
              <a:t>50</a:t>
            </a:r>
            <a:r>
              <a:rPr lang="pl-PL" sz="3200" dirty="0" smtClean="0">
                <a:solidFill>
                  <a:schemeClr val="accent1"/>
                </a:solidFill>
              </a:rPr>
              <a:t> </a:t>
            </a:r>
            <a:r>
              <a:rPr lang="pl-PL" sz="3200" dirty="0" smtClean="0"/>
              <a:t>i </a:t>
            </a:r>
            <a:r>
              <a:rPr lang="pl-PL" sz="3200" b="1" dirty="0" smtClean="0">
                <a:solidFill>
                  <a:schemeClr val="accent1"/>
                </a:solidFill>
              </a:rPr>
              <a:t>62,5 mikrona</a:t>
            </a:r>
          </a:p>
          <a:p>
            <a:pPr lvl="1">
              <a:lnSpc>
                <a:spcPct val="100000"/>
              </a:lnSpc>
            </a:pPr>
            <a:r>
              <a:rPr lang="pl-PL" sz="3200" b="1" dirty="0" smtClean="0">
                <a:solidFill>
                  <a:schemeClr val="accent1"/>
                </a:solidFill>
              </a:rPr>
              <a:t>Gradientowe</a:t>
            </a:r>
          </a:p>
          <a:p>
            <a:pPr lvl="1">
              <a:lnSpc>
                <a:spcPct val="100000"/>
              </a:lnSpc>
            </a:pPr>
            <a:r>
              <a:rPr lang="pl-PL" sz="3200" b="1" dirty="0" smtClean="0">
                <a:solidFill>
                  <a:schemeClr val="accent1"/>
                </a:solidFill>
              </a:rPr>
              <a:t>Skokowe</a:t>
            </a:r>
          </a:p>
          <a:p>
            <a:pPr>
              <a:lnSpc>
                <a:spcPct val="100000"/>
              </a:lnSpc>
            </a:pPr>
            <a:r>
              <a:rPr lang="pl-PL" sz="3200" b="1" dirty="0" smtClean="0">
                <a:solidFill>
                  <a:schemeClr val="accent1"/>
                </a:solidFill>
              </a:rPr>
              <a:t>Jednomodowe</a:t>
            </a:r>
            <a:r>
              <a:rPr lang="pl-PL" sz="3200" dirty="0" smtClean="0">
                <a:solidFill>
                  <a:schemeClr val="accent1"/>
                </a:solidFill>
              </a:rPr>
              <a:t> </a:t>
            </a:r>
            <a:r>
              <a:rPr lang="pl-PL" sz="3200" dirty="0" smtClean="0"/>
              <a:t>– </a:t>
            </a:r>
            <a:r>
              <a:rPr lang="pl-PL" sz="3200" b="1" dirty="0" smtClean="0">
                <a:solidFill>
                  <a:schemeClr val="accent1"/>
                </a:solidFill>
              </a:rPr>
              <a:t>SMF</a:t>
            </a:r>
            <a:r>
              <a:rPr lang="pl-PL" sz="3200" dirty="0" smtClean="0">
                <a:solidFill>
                  <a:schemeClr val="accent1"/>
                </a:solidFill>
              </a:rPr>
              <a:t> </a:t>
            </a:r>
            <a:r>
              <a:rPr lang="pl-PL" sz="3200" dirty="0" smtClean="0"/>
              <a:t>(ang. </a:t>
            </a:r>
            <a:r>
              <a:rPr lang="pl-PL" sz="3200" b="1" i="1" dirty="0" smtClean="0">
                <a:solidFill>
                  <a:schemeClr val="accent1"/>
                </a:solidFill>
              </a:rPr>
              <a:t>single </a:t>
            </a:r>
            <a:r>
              <a:rPr lang="pl-PL" sz="3200" b="1" i="1" dirty="0" err="1" smtClean="0">
                <a:solidFill>
                  <a:schemeClr val="accent1"/>
                </a:solidFill>
              </a:rPr>
              <a:t>mode</a:t>
            </a:r>
            <a:r>
              <a:rPr lang="pl-PL" sz="3200" b="1" i="1" dirty="0" smtClean="0">
                <a:solidFill>
                  <a:schemeClr val="accent1"/>
                </a:solidFill>
              </a:rPr>
              <a:t> </a:t>
            </a:r>
            <a:r>
              <a:rPr lang="pl-PL" sz="3200" b="1" i="1" dirty="0" err="1" smtClean="0">
                <a:solidFill>
                  <a:schemeClr val="accent1"/>
                </a:solidFill>
              </a:rPr>
              <a:t>fiber</a:t>
            </a:r>
            <a:r>
              <a:rPr lang="pl-PL" sz="3200" dirty="0" smtClean="0"/>
              <a:t>) – </a:t>
            </a:r>
            <a:r>
              <a:rPr lang="pl-PL" sz="3200" b="1" dirty="0" smtClean="0">
                <a:solidFill>
                  <a:schemeClr val="accent1"/>
                </a:solidFill>
              </a:rPr>
              <a:t>5</a:t>
            </a:r>
            <a:r>
              <a:rPr lang="pl-PL" sz="3200" dirty="0" smtClean="0">
                <a:solidFill>
                  <a:schemeClr val="accent1"/>
                </a:solidFill>
              </a:rPr>
              <a:t> </a:t>
            </a:r>
            <a:r>
              <a:rPr lang="pl-PL" sz="3200" dirty="0" smtClean="0"/>
              <a:t>do </a:t>
            </a:r>
            <a:r>
              <a:rPr lang="pl-PL" sz="3200" b="1" dirty="0" smtClean="0">
                <a:solidFill>
                  <a:schemeClr val="accent1"/>
                </a:solidFill>
              </a:rPr>
              <a:t>10 mikrona</a:t>
            </a:r>
            <a:endParaRPr lang="pl-PL" sz="3200" b="1" dirty="0">
              <a:solidFill>
                <a:schemeClr val="accent1"/>
              </a:solidFill>
            </a:endParaRP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17EE14F0-BF88-F348-B51F-AF8FB5957AE1}" type="datetime1">
              <a:rPr lang="en-US" smtClean="0">
                <a:latin typeface="+mn-lt"/>
                <a:ea typeface="+mn-ea"/>
                <a:cs typeface="+mn-cs"/>
              </a:rPr>
              <a:pPr/>
              <a:t>11/19/16</a:t>
            </a:fld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fld id="{F26F6A43-A0ED-8F46-A5F2-335432EF90F4}" type="slidenum">
              <a:rPr lang="en-US" smtClean="0">
                <a:latin typeface="+mn-lt"/>
                <a:ea typeface="+mn-ea"/>
                <a:cs typeface="+mn-cs"/>
              </a:rPr>
              <a:pPr/>
              <a:t>13</a:t>
            </a:fld>
            <a:endParaRPr lang="en-US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6343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hape 1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sym typeface="Arial" charset="0"/>
              </a:rPr>
              <a:t>Światłowody wielomodowe</a:t>
            </a:r>
            <a:endParaRPr lang="pl-PL" dirty="0">
              <a:sym typeface="Arial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4FDF-AEF0-0F4D-A995-32A837925374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7D50-87D2-344E-B155-DD2B7E5DA1F4}" type="slidenum">
              <a:rPr lang="pl-PL" smtClean="0"/>
              <a:pPr/>
              <a:t>14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Schemat światłowodu wielomodowego</a:t>
            </a:r>
          </a:p>
        </p:txBody>
      </p:sp>
      <p:pic>
        <p:nvPicPr>
          <p:cNvPr id="6" name="Symbol zastępczy zawartości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3500" y="2382044"/>
            <a:ext cx="6985000" cy="3238500"/>
          </a:xfrm>
        </p:spPr>
      </p:pic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15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41080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Wielomodowe światłowody gradientowe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/>
              <a:t>Budowa warstwowa</a:t>
            </a:r>
          </a:p>
          <a:p>
            <a:r>
              <a:rPr lang="pl-PL" dirty="0"/>
              <a:t>Każda warstwa inaczej domieszkowana</a:t>
            </a:r>
          </a:p>
          <a:p>
            <a:r>
              <a:rPr lang="pl-PL" dirty="0"/>
              <a:t>Wynik – współczynnik załamania światła zmienia się w sposób ciągły</a:t>
            </a:r>
          </a:p>
          <a:p>
            <a:pPr lvl="1"/>
            <a:r>
              <a:rPr lang="pl-PL" dirty="0"/>
              <a:t>Wartość maksymalna na osi rdzenia</a:t>
            </a:r>
          </a:p>
          <a:p>
            <a:pPr lvl="1"/>
            <a:r>
              <a:rPr lang="pl-PL" dirty="0"/>
              <a:t>Wartość minimalna na granicy z </a:t>
            </a:r>
            <a:r>
              <a:rPr lang="pl-PL" dirty="0" smtClean="0"/>
              <a:t>płaszczem</a:t>
            </a:r>
          </a:p>
          <a:p>
            <a:r>
              <a:rPr lang="pl-PL" dirty="0"/>
              <a:t>Zapewnienie – dla różnych </a:t>
            </a:r>
            <a:r>
              <a:rPr lang="pl-PL" dirty="0" err="1"/>
              <a:t>modów</a:t>
            </a:r>
            <a:r>
              <a:rPr lang="pl-PL" dirty="0"/>
              <a:t> (poruszających się po łukach) – tej samej prędkości rozchodzenia wzdłuż kabla</a:t>
            </a:r>
          </a:p>
          <a:p>
            <a:r>
              <a:rPr lang="pl-PL" dirty="0"/>
              <a:t>Fale rozchodzące się w większej odległości od środka poruszają się w warstwach o mniejszym współczynniku załamania</a:t>
            </a:r>
          </a:p>
          <a:p>
            <a:r>
              <a:rPr lang="pl-PL" dirty="0"/>
              <a:t>Wynik – większa prędkość </a:t>
            </a:r>
            <a:r>
              <a:rPr lang="pl-PL" dirty="0" smtClean="0"/>
              <a:t>liniowa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16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7163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Przepływ strumieni świetlnych w światłowodzie wielomodowym gradientowym</a:t>
            </a:r>
          </a:p>
        </p:txBody>
      </p:sp>
      <p:pic>
        <p:nvPicPr>
          <p:cNvPr id="8" name="Symbol zastępczy obrazu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2180539"/>
            <a:ext cx="6172200" cy="2487396"/>
          </a:xfrm>
        </p:spPr>
      </p:pic>
      <p:sp>
        <p:nvSpPr>
          <p:cNvPr id="7" name="Symbol zastępczy tekstu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dirty="0"/>
              <a:t>„</a:t>
            </a:r>
            <a:r>
              <a:rPr lang="pl-PL" dirty="0" err="1"/>
              <a:t>Multimode</a:t>
            </a:r>
            <a:r>
              <a:rPr lang="pl-PL" dirty="0"/>
              <a:t> </a:t>
            </a:r>
            <a:r>
              <a:rPr lang="pl-PL" dirty="0" err="1"/>
              <a:t>gradedindex</a:t>
            </a:r>
            <a:r>
              <a:rPr lang="pl-PL" dirty="0"/>
              <a:t> </a:t>
            </a:r>
            <a:r>
              <a:rPr lang="pl-PL" dirty="0" err="1"/>
              <a:t>optical</a:t>
            </a:r>
            <a:r>
              <a:rPr lang="pl-PL" dirty="0"/>
              <a:t> </a:t>
            </a:r>
            <a:r>
              <a:rPr lang="pl-PL" dirty="0" err="1"/>
              <a:t>fiber</a:t>
            </a:r>
            <a:r>
              <a:rPr lang="pl-PL" dirty="0"/>
              <a:t>” autorstwa (of SVG version) Stanisław Skowron; (of </a:t>
            </a:r>
            <a:r>
              <a:rPr lang="pl-PL" dirty="0" err="1"/>
              <a:t>original</a:t>
            </a:r>
            <a:r>
              <a:rPr lang="pl-PL" dirty="0"/>
              <a:t> image) </a:t>
            </a:r>
            <a:r>
              <a:rPr lang="pl-PL" dirty="0" err="1"/>
              <a:t>Cypeks</a:t>
            </a:r>
            <a:r>
              <a:rPr lang="pl-PL" dirty="0"/>
              <a:t> </a:t>
            </a:r>
            <a:r>
              <a:rPr lang="pl-PL" dirty="0" smtClean="0"/>
              <a:t>– </a:t>
            </a:r>
            <a:r>
              <a:rPr lang="pl-PL" dirty="0" err="1" smtClean="0"/>
              <a:t>vector</a:t>
            </a:r>
            <a:r>
              <a:rPr lang="pl-PL" dirty="0" smtClean="0"/>
              <a:t> </a:t>
            </a:r>
            <a:r>
              <a:rPr lang="pl-PL" dirty="0"/>
              <a:t>version of </a:t>
            </a:r>
            <a:r>
              <a:rPr lang="pl-PL" dirty="0" err="1"/>
              <a:t>an</a:t>
            </a:r>
            <a:r>
              <a:rPr lang="pl-PL" dirty="0"/>
              <a:t> image </a:t>
            </a:r>
            <a:r>
              <a:rPr lang="pl-PL" dirty="0" err="1"/>
              <a:t>found</a:t>
            </a:r>
            <a:r>
              <a:rPr lang="pl-PL" dirty="0"/>
              <a:t> on PL </a:t>
            </a:r>
            <a:r>
              <a:rPr lang="pl-PL" dirty="0" err="1"/>
              <a:t>wikipedia</a:t>
            </a:r>
            <a:r>
              <a:rPr lang="pl-PL" dirty="0"/>
              <a:t>. Licencja CC BY-SA 3.0 na podstawie </a:t>
            </a:r>
            <a:r>
              <a:rPr lang="pl-PL" dirty="0" err="1"/>
              <a:t>Wikimedia</a:t>
            </a:r>
            <a:r>
              <a:rPr lang="pl-PL" dirty="0"/>
              <a:t> </a:t>
            </a:r>
            <a:r>
              <a:rPr lang="pl-PL" dirty="0" err="1"/>
              <a:t>Commons</a:t>
            </a:r>
            <a:r>
              <a:rPr lang="pl-PL" dirty="0"/>
              <a:t> </a:t>
            </a:r>
            <a:r>
              <a:rPr lang="pl-PL" dirty="0" smtClean="0">
                <a:hlinkClick r:id="rId3"/>
              </a:rPr>
              <a:t>–</a:t>
            </a:r>
            <a:r>
              <a:rPr lang="pl-PL" dirty="0" smtClean="0"/>
              <a:t> </a:t>
            </a:r>
            <a:r>
              <a:rPr lang="pl-PL" dirty="0" smtClean="0">
                <a:hlinkClick r:id="rId3"/>
              </a:rPr>
              <a:t>https</a:t>
            </a:r>
            <a:r>
              <a:rPr lang="pl-PL" dirty="0">
                <a:hlinkClick r:id="rId3"/>
              </a:rPr>
              <a:t>://commons.wikimedia.org/wiki/File:Multimode_gradedindex_optical_fiber.svg#/</a:t>
            </a:r>
            <a:r>
              <a:rPr lang="pl-PL" dirty="0" smtClean="0">
                <a:hlinkClick r:id="rId3"/>
              </a:rPr>
              <a:t>media/File:Multimode_gradedindex_optical_fiber.svg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17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873631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Wielo-modowe światłowody skokowe‏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</a:pPr>
            <a:r>
              <a:rPr lang="pl-PL" sz="3600" dirty="0"/>
              <a:t>Poruszanie się poszczególnych </a:t>
            </a:r>
            <a:r>
              <a:rPr lang="pl-PL" sz="3600" dirty="0" err="1"/>
              <a:t>modów</a:t>
            </a:r>
            <a:r>
              <a:rPr lang="pl-PL" sz="3600" dirty="0"/>
              <a:t> skokowo</a:t>
            </a:r>
          </a:p>
          <a:p>
            <a:pPr>
              <a:lnSpc>
                <a:spcPct val="150000"/>
              </a:lnSpc>
            </a:pPr>
            <a:r>
              <a:rPr lang="pl-PL" sz="3600" dirty="0"/>
              <a:t>Odbijanie się na granicy rdzeń-płaszcz </a:t>
            </a:r>
          </a:p>
          <a:p>
            <a:pPr>
              <a:lnSpc>
                <a:spcPct val="150000"/>
              </a:lnSpc>
            </a:pPr>
            <a:r>
              <a:rPr lang="pl-PL" sz="3600" dirty="0"/>
              <a:t>Mody wprowadzane do rdzenia pod różnymi kątami</a:t>
            </a:r>
          </a:p>
          <a:p>
            <a:pPr>
              <a:lnSpc>
                <a:spcPct val="150000"/>
              </a:lnSpc>
            </a:pPr>
            <a:r>
              <a:rPr lang="pl-PL" sz="3600" dirty="0"/>
              <a:t>Różna droga do przebycia </a:t>
            </a:r>
          </a:p>
          <a:p>
            <a:pPr>
              <a:lnSpc>
                <a:spcPct val="150000"/>
              </a:lnSpc>
            </a:pPr>
            <a:r>
              <a:rPr lang="pl-PL" sz="3600" dirty="0"/>
              <a:t>Stała prędkość rozchodzenia światła – w szkle </a:t>
            </a:r>
            <a:r>
              <a:rPr lang="pl-PL" sz="3600" b="1" dirty="0">
                <a:solidFill>
                  <a:schemeClr val="accent1"/>
                </a:solidFill>
              </a:rPr>
              <a:t>200.000 </a:t>
            </a:r>
            <a:r>
              <a:rPr lang="pl-PL" sz="3600" b="1" dirty="0" smtClean="0">
                <a:solidFill>
                  <a:schemeClr val="accent1"/>
                </a:solidFill>
              </a:rPr>
              <a:t>km/s</a:t>
            </a:r>
            <a:endParaRPr lang="pl-PL" sz="3600" b="1" dirty="0">
              <a:solidFill>
                <a:schemeClr val="accent1"/>
              </a:solidFill>
            </a:endParaRP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18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21750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Wielo-modowe światłowody skokowe‏ – kontynuacja...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pl-PL" sz="3200" dirty="0"/>
              <a:t>Różny czas przejścia promienia przez światłowód</a:t>
            </a:r>
          </a:p>
          <a:p>
            <a:pPr>
              <a:lnSpc>
                <a:spcPct val="150000"/>
              </a:lnSpc>
            </a:pPr>
            <a:r>
              <a:rPr lang="pl-PL" sz="3200" dirty="0" smtClean="0"/>
              <a:t>Powstawanie </a:t>
            </a:r>
            <a:r>
              <a:rPr lang="pl-PL" sz="3200" dirty="0"/>
              <a:t>tzw. dyspersji między-modowej</a:t>
            </a:r>
          </a:p>
          <a:p>
            <a:pPr>
              <a:lnSpc>
                <a:spcPct val="150000"/>
              </a:lnSpc>
            </a:pPr>
            <a:r>
              <a:rPr lang="pl-PL" sz="3200" dirty="0"/>
              <a:t>Efekt – poszerzenie impulsu docierającego na koniec światłowodu</a:t>
            </a:r>
          </a:p>
          <a:p>
            <a:pPr>
              <a:lnSpc>
                <a:spcPct val="150000"/>
              </a:lnSpc>
            </a:pPr>
            <a:r>
              <a:rPr lang="pl-PL" sz="3200" dirty="0"/>
              <a:t>Konsekwencje – ograniczenie przepustowości i odległości, na jaką mogą być przesyłane sygnały 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19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273369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Calibri" charset="0"/>
              </a:rPr>
              <a:t>Plan wykładu</a:t>
            </a:r>
          </a:p>
        </p:txBody>
      </p:sp>
      <p:sp>
        <p:nvSpPr>
          <p:cNvPr id="3075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pl-PL" sz="3200" dirty="0" smtClean="0">
                <a:latin typeface="Calibri" charset="0"/>
              </a:rPr>
              <a:t>Co </a:t>
            </a:r>
            <a:r>
              <a:rPr lang="pl-PL" sz="3200" dirty="0">
                <a:latin typeface="Calibri" charset="0"/>
              </a:rPr>
              <a:t>to jest światłowód</a:t>
            </a:r>
          </a:p>
          <a:p>
            <a:pPr>
              <a:lnSpc>
                <a:spcPct val="150000"/>
              </a:lnSpc>
            </a:pPr>
            <a:r>
              <a:rPr lang="pl-PL" sz="3200" dirty="0">
                <a:latin typeface="Calibri" charset="0"/>
              </a:rPr>
              <a:t>Światłowody wielomodowe</a:t>
            </a:r>
          </a:p>
          <a:p>
            <a:pPr>
              <a:lnSpc>
                <a:spcPct val="150000"/>
              </a:lnSpc>
            </a:pPr>
            <a:r>
              <a:rPr lang="pl-PL" sz="3200" dirty="0">
                <a:latin typeface="Calibri" charset="0"/>
              </a:rPr>
              <a:t>Światłowody jednomodowe</a:t>
            </a:r>
          </a:p>
          <a:p>
            <a:pPr>
              <a:lnSpc>
                <a:spcPct val="150000"/>
              </a:lnSpc>
            </a:pPr>
            <a:r>
              <a:rPr lang="pl-PL" sz="3200" dirty="0">
                <a:latin typeface="Calibri" charset="0"/>
              </a:rPr>
              <a:t>Straty w światłowodzie</a:t>
            </a:r>
          </a:p>
          <a:p>
            <a:pPr>
              <a:lnSpc>
                <a:spcPct val="150000"/>
              </a:lnSpc>
            </a:pPr>
            <a:r>
              <a:rPr lang="pl-PL" sz="3200" dirty="0">
                <a:latin typeface="Calibri" charset="0"/>
              </a:rPr>
              <a:t>Podsumowanie o kablach światłowodowych</a:t>
            </a:r>
          </a:p>
          <a:p>
            <a:pPr>
              <a:lnSpc>
                <a:spcPct val="150000"/>
              </a:lnSpc>
            </a:pPr>
            <a:r>
              <a:rPr lang="pl-PL" sz="3200" dirty="0">
                <a:latin typeface="Calibri" charset="0"/>
              </a:rPr>
              <a:t>Materiały dodatkowe o kablach </a:t>
            </a:r>
            <a:r>
              <a:rPr lang="pl-PL" sz="3200" dirty="0" smtClean="0">
                <a:latin typeface="Calibri" charset="0"/>
              </a:rPr>
              <a:t>światłowodowych</a:t>
            </a:r>
            <a:endParaRPr lang="pl-PL" sz="3200" dirty="0">
              <a:latin typeface="Calibri" charset="0"/>
            </a:endParaRPr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86888-FBA1-5748-AA6E-7AB0B884C61C}" type="datetime1">
              <a:rPr lang="pl-PL" smtClean="0"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2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Przepływ strumieni świetlnych w światłowodzie wielomodowym skokowym</a:t>
            </a:r>
          </a:p>
        </p:txBody>
      </p:sp>
      <p:pic>
        <p:nvPicPr>
          <p:cNvPr id="7" name="Symbol zastępczy zawartości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2180539"/>
            <a:ext cx="6172200" cy="2487396"/>
          </a:xfrm>
        </p:spPr>
      </p:pic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dirty="0"/>
              <a:t>„</a:t>
            </a:r>
            <a:r>
              <a:rPr lang="pl-PL" dirty="0" err="1"/>
              <a:t>Multimode</a:t>
            </a:r>
            <a:r>
              <a:rPr lang="pl-PL" dirty="0"/>
              <a:t> </a:t>
            </a:r>
            <a:r>
              <a:rPr lang="pl-PL" dirty="0" err="1"/>
              <a:t>stepindex</a:t>
            </a:r>
            <a:r>
              <a:rPr lang="pl-PL" dirty="0"/>
              <a:t> </a:t>
            </a:r>
            <a:r>
              <a:rPr lang="pl-PL" dirty="0" err="1"/>
              <a:t>optical</a:t>
            </a:r>
            <a:r>
              <a:rPr lang="pl-PL" dirty="0"/>
              <a:t> </a:t>
            </a:r>
            <a:r>
              <a:rPr lang="pl-PL" dirty="0" err="1"/>
              <a:t>fiber</a:t>
            </a:r>
            <a:r>
              <a:rPr lang="pl-PL" dirty="0"/>
              <a:t>” autorstwa (of SVG version) Stanisław Skowron; (of </a:t>
            </a:r>
            <a:r>
              <a:rPr lang="pl-PL" dirty="0" err="1"/>
              <a:t>original</a:t>
            </a:r>
            <a:r>
              <a:rPr lang="pl-PL" dirty="0"/>
              <a:t> image) </a:t>
            </a:r>
            <a:r>
              <a:rPr lang="pl-PL" dirty="0" err="1"/>
              <a:t>Cypeks</a:t>
            </a:r>
            <a:r>
              <a:rPr lang="pl-PL" dirty="0"/>
              <a:t> </a:t>
            </a:r>
            <a:r>
              <a:rPr lang="pl-PL" dirty="0" smtClean="0"/>
              <a:t>– </a:t>
            </a:r>
            <a:r>
              <a:rPr lang="pl-PL" dirty="0" err="1" smtClean="0"/>
              <a:t>vector</a:t>
            </a:r>
            <a:r>
              <a:rPr lang="pl-PL" dirty="0" smtClean="0"/>
              <a:t> </a:t>
            </a:r>
            <a:r>
              <a:rPr lang="pl-PL" dirty="0"/>
              <a:t>version of </a:t>
            </a:r>
            <a:r>
              <a:rPr lang="pl-PL" dirty="0" err="1"/>
              <a:t>an</a:t>
            </a:r>
            <a:r>
              <a:rPr lang="pl-PL" dirty="0"/>
              <a:t> image </a:t>
            </a:r>
            <a:r>
              <a:rPr lang="pl-PL" dirty="0" err="1"/>
              <a:t>found</a:t>
            </a:r>
            <a:r>
              <a:rPr lang="pl-PL" dirty="0"/>
              <a:t> on PL </a:t>
            </a:r>
            <a:r>
              <a:rPr lang="pl-PL" dirty="0" err="1"/>
              <a:t>wikipedia</a:t>
            </a:r>
            <a:r>
              <a:rPr lang="pl-PL" dirty="0"/>
              <a:t>. Licencja CC BY-SA 3.0 na podstawie </a:t>
            </a:r>
            <a:r>
              <a:rPr lang="pl-PL" dirty="0" err="1"/>
              <a:t>Wikimedia</a:t>
            </a:r>
            <a:r>
              <a:rPr lang="pl-PL" dirty="0"/>
              <a:t> </a:t>
            </a:r>
            <a:r>
              <a:rPr lang="pl-PL" dirty="0" err="1"/>
              <a:t>Commons</a:t>
            </a:r>
            <a:r>
              <a:rPr lang="pl-PL" dirty="0"/>
              <a:t> </a:t>
            </a:r>
            <a:r>
              <a:rPr lang="pl-PL" dirty="0" smtClean="0"/>
              <a:t>–  </a:t>
            </a:r>
            <a:r>
              <a:rPr lang="pl-PL" dirty="0">
                <a:hlinkClick r:id="rId3"/>
              </a:rPr>
              <a:t>https://commons.wikimedia.org/wiki/File:Multimode_stepindex_optical_fiber.svg#/</a:t>
            </a:r>
            <a:r>
              <a:rPr lang="pl-PL" dirty="0" smtClean="0">
                <a:hlinkClick r:id="rId3"/>
              </a:rPr>
              <a:t>media/File:Multimode_stepindex_optical_fiber.svg</a:t>
            </a:r>
            <a:endParaRPr lang="pl-PL" dirty="0"/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8577D-5D02-A647-B288-422040AEB38B}" type="datetime1">
              <a:rPr lang="pl-PL" smtClean="0"/>
              <a:t>19.11.2016</a:t>
            </a:fld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20AC8-D519-9946-BF3C-FEFD9B78404A}" type="slidenum">
              <a:rPr lang="pl-PL" smtClean="0"/>
              <a:pPr/>
              <a:t>20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918145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ultimode Fiber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6" name="Symbol zastępczy daty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02006-92DE-A741-8C7E-1D6084BB1414}" type="datetime1">
              <a:rPr lang="pl-PL" smtClean="0"/>
              <a:t>19.11.2016</a:t>
            </a:fld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21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hape 1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sym typeface="Arial" charset="0"/>
              </a:rPr>
              <a:t>Światłowody jednomodowe</a:t>
            </a:r>
            <a:endParaRPr lang="pl-PL" dirty="0">
              <a:sym typeface="Arial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4FDF-AEF0-0F4D-A995-32A837925374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7D50-87D2-344E-B155-DD2B7E5DA1F4}" type="slidenum">
              <a:rPr lang="pl-PL" smtClean="0"/>
              <a:pPr/>
              <a:t>22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61268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Światłowody jednomodowe (1/2) 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pl-PL" sz="3600" dirty="0"/>
              <a:t>Sygnał – wytwarzany przez laser</a:t>
            </a:r>
          </a:p>
          <a:p>
            <a:pPr>
              <a:lnSpc>
                <a:spcPct val="100000"/>
              </a:lnSpc>
            </a:pPr>
            <a:r>
              <a:rPr lang="pl-PL" sz="3600" dirty="0"/>
              <a:t>Prawie całkowity brak rozpraszania (brak dyspersji </a:t>
            </a:r>
            <a:r>
              <a:rPr lang="pl-PL" sz="3600" b="1" dirty="0" err="1">
                <a:solidFill>
                  <a:schemeClr val="accent1"/>
                </a:solidFill>
              </a:rPr>
              <a:t>międzymodowej</a:t>
            </a:r>
            <a:r>
              <a:rPr lang="pl-PL" sz="3600" dirty="0"/>
              <a:t>)‏</a:t>
            </a:r>
          </a:p>
          <a:p>
            <a:pPr>
              <a:lnSpc>
                <a:spcPct val="100000"/>
              </a:lnSpc>
            </a:pPr>
            <a:r>
              <a:rPr lang="pl-PL" sz="3600" dirty="0"/>
              <a:t>Strumień danych przesyłany równolegle do osi</a:t>
            </a:r>
          </a:p>
          <a:p>
            <a:pPr>
              <a:lnSpc>
                <a:spcPct val="100000"/>
              </a:lnSpc>
            </a:pPr>
            <a:r>
              <a:rPr lang="pl-PL" sz="3600" dirty="0"/>
              <a:t>Odbiór danych na końcu włókna w jednym modzie (tzw. modzie podstawowym)</a:t>
            </a:r>
          </a:p>
          <a:p>
            <a:pPr>
              <a:lnSpc>
                <a:spcPct val="100000"/>
              </a:lnSpc>
            </a:pPr>
            <a:r>
              <a:rPr lang="pl-PL" sz="3600" dirty="0"/>
              <a:t>Nie ma </a:t>
            </a:r>
            <a:r>
              <a:rPr lang="pl-PL" sz="3600" dirty="0" smtClean="0"/>
              <a:t>odbić</a:t>
            </a:r>
            <a:endParaRPr lang="pl-PL" sz="3600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23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815548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/>
              <a:t>Światłowody jednomodowe (2/2) 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pl-PL" sz="3200" dirty="0"/>
              <a:t>Konsekwencje:</a:t>
            </a:r>
          </a:p>
          <a:p>
            <a:pPr lvl="1">
              <a:lnSpc>
                <a:spcPct val="100000"/>
              </a:lnSpc>
            </a:pPr>
            <a:r>
              <a:rPr lang="pl-PL" sz="2800" dirty="0"/>
              <a:t>Mała średnica włókna (zwykle od </a:t>
            </a:r>
            <a:r>
              <a:rPr lang="pl-PL" sz="2800" b="1" dirty="0">
                <a:solidFill>
                  <a:schemeClr val="accent1"/>
                </a:solidFill>
              </a:rPr>
              <a:t>5</a:t>
            </a:r>
            <a:r>
              <a:rPr lang="pl-PL" sz="2800" dirty="0">
                <a:solidFill>
                  <a:schemeClr val="accent1"/>
                </a:solidFill>
              </a:rPr>
              <a:t> </a:t>
            </a:r>
            <a:r>
              <a:rPr lang="pl-PL" sz="2800" dirty="0"/>
              <a:t>do </a:t>
            </a:r>
            <a:r>
              <a:rPr lang="pl-PL" sz="2800" b="1" dirty="0">
                <a:solidFill>
                  <a:schemeClr val="accent1"/>
                </a:solidFill>
              </a:rPr>
              <a:t>10</a:t>
            </a:r>
            <a:r>
              <a:rPr lang="pl-PL" sz="2800" dirty="0">
                <a:solidFill>
                  <a:schemeClr val="accent1"/>
                </a:solidFill>
              </a:rPr>
              <a:t> </a:t>
            </a:r>
            <a:r>
              <a:rPr lang="pl-PL" sz="2800" b="1" dirty="0">
                <a:solidFill>
                  <a:schemeClr val="accent1"/>
                </a:solidFill>
              </a:rPr>
              <a:t>mikronów</a:t>
            </a:r>
            <a:r>
              <a:rPr lang="pl-PL" sz="2800" dirty="0"/>
              <a:t>)</a:t>
            </a:r>
          </a:p>
          <a:p>
            <a:pPr lvl="1">
              <a:lnSpc>
                <a:spcPct val="100000"/>
              </a:lnSpc>
            </a:pPr>
            <a:r>
              <a:rPr lang="pl-PL" sz="2800" dirty="0"/>
              <a:t>Skokowy współczynnik załamania światła</a:t>
            </a:r>
          </a:p>
          <a:p>
            <a:pPr>
              <a:lnSpc>
                <a:spcPct val="100000"/>
              </a:lnSpc>
            </a:pPr>
            <a:r>
              <a:rPr lang="pl-PL" sz="3200" dirty="0"/>
              <a:t>Zastosowanie w dalekosiężnej telekomunikacji światłowodowej</a:t>
            </a:r>
          </a:p>
          <a:p>
            <a:pPr>
              <a:lnSpc>
                <a:spcPct val="100000"/>
              </a:lnSpc>
            </a:pPr>
            <a:r>
              <a:rPr lang="pl-PL" sz="3200" dirty="0"/>
              <a:t>Sygnał transmitowany bez wzmacniania na odległość do </a:t>
            </a:r>
            <a:r>
              <a:rPr lang="pl-PL" sz="3200" b="1" dirty="0">
                <a:solidFill>
                  <a:schemeClr val="accent1"/>
                </a:solidFill>
              </a:rPr>
              <a:t>100 km</a:t>
            </a:r>
          </a:p>
          <a:p>
            <a:pPr>
              <a:lnSpc>
                <a:spcPct val="100000"/>
              </a:lnSpc>
            </a:pPr>
            <a:r>
              <a:rPr lang="pl-PL" sz="3200" dirty="0"/>
              <a:t>Droga technologia wytwarzania światłowodu </a:t>
            </a:r>
            <a:r>
              <a:rPr lang="pl-PL" sz="3200" dirty="0" smtClean="0"/>
              <a:t>jednomodowego</a:t>
            </a:r>
            <a:endParaRPr lang="pl-PL" sz="3200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24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329120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nglemode Fiber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7C283-3EB2-864B-BD92-52170DCA5A86}" type="datetime1">
              <a:rPr lang="pl-PL" smtClean="0"/>
              <a:t>19.11.2016</a:t>
            </a:fld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25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4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hape 13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sym typeface="Arial" charset="0"/>
              </a:rPr>
              <a:t>Straty w światłowodzie</a:t>
            </a:r>
            <a:endParaRPr lang="pl-PL" dirty="0">
              <a:sym typeface="Arial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24FDF-AEF0-0F4D-A995-32A837925374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7D50-87D2-344E-B155-DD2B7E5DA1F4}" type="slidenum">
              <a:rPr lang="pl-PL" smtClean="0"/>
              <a:pPr/>
              <a:t>26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858611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Straty w światłowodzie 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pl-PL" sz="4000" dirty="0"/>
              <a:t>Wszystkie światłowody, nawet </a:t>
            </a:r>
            <a:r>
              <a:rPr lang="pl-PL" sz="4000" b="1" dirty="0">
                <a:solidFill>
                  <a:schemeClr val="accent1"/>
                </a:solidFill>
              </a:rPr>
              <a:t>jedno-modowe</a:t>
            </a:r>
            <a:r>
              <a:rPr lang="pl-PL" sz="4000" dirty="0"/>
              <a:t> – nieidealne medium transmisyjne</a:t>
            </a:r>
          </a:p>
          <a:p>
            <a:pPr>
              <a:lnSpc>
                <a:spcPct val="150000"/>
              </a:lnSpc>
            </a:pPr>
            <a:r>
              <a:rPr lang="pl-PL" sz="4000" dirty="0"/>
              <a:t>Straty w światłowodzie</a:t>
            </a:r>
          </a:p>
          <a:p>
            <a:pPr lvl="1">
              <a:lnSpc>
                <a:spcPct val="150000"/>
              </a:lnSpc>
            </a:pPr>
            <a:r>
              <a:rPr lang="pl-PL" sz="3600" dirty="0"/>
              <a:t>Tłumienie</a:t>
            </a:r>
          </a:p>
          <a:p>
            <a:pPr lvl="1">
              <a:lnSpc>
                <a:spcPct val="150000"/>
              </a:lnSpc>
            </a:pPr>
            <a:r>
              <a:rPr lang="pl-PL" sz="3600" dirty="0" smtClean="0"/>
              <a:t>Dyspersja</a:t>
            </a:r>
            <a:endParaRPr lang="pl-PL" sz="3600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27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787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Tłumienie sygnału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pl-PL" dirty="0"/>
              <a:t>Tłumienie sygnału – jedna z podstawowych wad mediów transmisyjnych</a:t>
            </a:r>
          </a:p>
          <a:p>
            <a:pPr>
              <a:lnSpc>
                <a:spcPct val="100000"/>
              </a:lnSpc>
            </a:pPr>
            <a:r>
              <a:rPr lang="pl-PL" dirty="0"/>
              <a:t>W światłowodzie – spowodowane przez straty falowe wynikające z niedoskonałości falowodu</a:t>
            </a:r>
          </a:p>
          <a:p>
            <a:pPr>
              <a:lnSpc>
                <a:spcPct val="100000"/>
              </a:lnSpc>
            </a:pPr>
            <a:r>
              <a:rPr lang="pl-PL" dirty="0"/>
              <a:t>Ponadto w rzeczywistym światłowodzie występuje: </a:t>
            </a:r>
          </a:p>
          <a:p>
            <a:pPr lvl="1">
              <a:lnSpc>
                <a:spcPct val="100000"/>
              </a:lnSpc>
            </a:pPr>
            <a:r>
              <a:rPr lang="pl-PL" dirty="0"/>
              <a:t>Absorpcja (pochłanianie energii przez cząstki światłowodu)‏</a:t>
            </a:r>
          </a:p>
          <a:p>
            <a:pPr lvl="1">
              <a:lnSpc>
                <a:spcPct val="100000"/>
              </a:lnSpc>
            </a:pPr>
            <a:r>
              <a:rPr lang="pl-PL" dirty="0"/>
              <a:t>Rozpraszanie energii spowodowane przez:</a:t>
            </a:r>
          </a:p>
          <a:p>
            <a:pPr lvl="2">
              <a:lnSpc>
                <a:spcPct val="100000"/>
              </a:lnSpc>
            </a:pPr>
            <a:r>
              <a:rPr lang="pl-PL" dirty="0"/>
              <a:t>Fluktuacje gęstości materiału rdzenia,</a:t>
            </a:r>
          </a:p>
          <a:p>
            <a:pPr lvl="2">
              <a:lnSpc>
                <a:spcPct val="100000"/>
              </a:lnSpc>
            </a:pPr>
            <a:r>
              <a:rPr lang="pl-PL" dirty="0"/>
              <a:t>Fluktuacje współczynnika załamania, oraz </a:t>
            </a:r>
          </a:p>
          <a:p>
            <a:pPr lvl="2">
              <a:lnSpc>
                <a:spcPct val="100000"/>
              </a:lnSpc>
            </a:pPr>
            <a:r>
              <a:rPr lang="pl-PL" dirty="0"/>
              <a:t>Wady </a:t>
            </a:r>
            <a:r>
              <a:rPr lang="pl-PL" dirty="0" smtClean="0"/>
              <a:t>produkcyjne: zgięcia, mikropęknięcia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28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70700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Tłumienie sygnału </a:t>
            </a:r>
            <a:r>
              <a:rPr lang="pl-PL" dirty="0" smtClean="0"/>
              <a:t>– kontynuacja</a:t>
            </a:r>
            <a:r>
              <a:rPr lang="pl-PL" dirty="0"/>
              <a:t>...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50000"/>
              </a:lnSpc>
            </a:pPr>
            <a:r>
              <a:rPr lang="pl-PL" sz="3200" dirty="0"/>
              <a:t>Jedno z głównych źródeł tłumienia sygnału – straty materiałowe</a:t>
            </a:r>
          </a:p>
          <a:p>
            <a:pPr>
              <a:lnSpc>
                <a:spcPct val="150000"/>
              </a:lnSpc>
            </a:pPr>
            <a:r>
              <a:rPr lang="pl-PL" sz="3200" dirty="0"/>
              <a:t>Większość światłowodów wykonana ze szkła kwarcowego </a:t>
            </a:r>
            <a:r>
              <a:rPr lang="pl-PL" sz="3200" b="1" i="1" dirty="0">
                <a:solidFill>
                  <a:schemeClr val="accent1"/>
                </a:solidFill>
              </a:rPr>
              <a:t>SiO</a:t>
            </a:r>
            <a:r>
              <a:rPr lang="pl-PL" sz="3200" b="1" baseline="-25000" dirty="0">
                <a:solidFill>
                  <a:schemeClr val="accent1"/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pl-PL" sz="3200" dirty="0"/>
              <a:t>Światło rozpraszane z powodu fluktuacji gęstości materiału rdzenia, a ta spowodowana niedoskonałością struktury </a:t>
            </a:r>
            <a:r>
              <a:rPr lang="pl-PL" sz="3200" dirty="0" smtClean="0"/>
              <a:t>szkła</a:t>
            </a:r>
            <a:endParaRPr lang="pl-PL" sz="3200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29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062546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Co to jest światłowód?</a:t>
            </a:r>
            <a:endParaRPr lang="pl-PL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A39AC3-A437-454C-9A16-4E34C8A81A13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37D50-87D2-344E-B155-DD2B7E5DA1F4}" type="slidenum">
              <a:rPr lang="pl-PL" smtClean="0"/>
              <a:pPr/>
              <a:t>3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Straty falowodowe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pl-PL" sz="3200" dirty="0"/>
              <a:t>Wynik niejednorodności światłowodu </a:t>
            </a:r>
          </a:p>
          <a:p>
            <a:pPr>
              <a:lnSpc>
                <a:spcPct val="100000"/>
              </a:lnSpc>
            </a:pPr>
            <a:r>
              <a:rPr lang="pl-PL" sz="3200" dirty="0"/>
              <a:t>Powody niejednorodności</a:t>
            </a:r>
          </a:p>
          <a:p>
            <a:pPr lvl="1">
              <a:lnSpc>
                <a:spcPct val="100000"/>
              </a:lnSpc>
            </a:pPr>
            <a:r>
              <a:rPr lang="pl-PL" sz="2800" dirty="0"/>
              <a:t>Fluktuacje średnicy rdzenia</a:t>
            </a:r>
          </a:p>
          <a:p>
            <a:pPr lvl="1">
              <a:lnSpc>
                <a:spcPct val="100000"/>
              </a:lnSpc>
            </a:pPr>
            <a:r>
              <a:rPr lang="pl-PL" sz="2800" dirty="0"/>
              <a:t>Zgięcia włókna</a:t>
            </a:r>
          </a:p>
          <a:p>
            <a:pPr lvl="1">
              <a:lnSpc>
                <a:spcPct val="100000"/>
              </a:lnSpc>
            </a:pPr>
            <a:r>
              <a:rPr lang="pl-PL" sz="2800" dirty="0"/>
              <a:t>Nierównomierności rozkładu współczynnika załamania w rdzeniu i płaszczu</a:t>
            </a:r>
          </a:p>
          <a:p>
            <a:pPr lvl="1">
              <a:lnSpc>
                <a:spcPct val="100000"/>
              </a:lnSpc>
            </a:pPr>
            <a:r>
              <a:rPr lang="pl-PL" sz="2800" dirty="0"/>
              <a:t>Wszelkie inne odstępstwa od geometrii idealnego światłowodu cylindrycznego</a:t>
            </a:r>
          </a:p>
          <a:p>
            <a:pPr>
              <a:lnSpc>
                <a:spcPct val="100000"/>
              </a:lnSpc>
            </a:pPr>
            <a:r>
              <a:rPr lang="pl-PL" sz="3200" dirty="0"/>
              <a:t>Deformacje włókna mające duży wpływ na tłumienie </a:t>
            </a:r>
            <a:r>
              <a:rPr lang="pl-PL" sz="3200" dirty="0" smtClean="0"/>
              <a:t>światłowodu: mikro-zgięcia, makro-zgięcia</a:t>
            </a:r>
            <a:endParaRPr lang="pl-PL" sz="3200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53184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end Radiu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66D9D-0BB3-5044-AF70-40D54DD9D7B8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31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1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Mikro-zgięcia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Nieregularności kształtu rdzenia i płaszcza rozłożone wzdłuż włókna</a:t>
            </a:r>
          </a:p>
          <a:p>
            <a:pPr lvl="1"/>
            <a:r>
              <a:rPr lang="pl-PL" dirty="0"/>
              <a:t>Losowo</a:t>
            </a:r>
          </a:p>
          <a:p>
            <a:pPr lvl="1"/>
            <a:r>
              <a:rPr lang="pl-PL" dirty="0"/>
              <a:t>Okresowo</a:t>
            </a:r>
          </a:p>
          <a:p>
            <a:r>
              <a:rPr lang="pl-PL" dirty="0"/>
              <a:t>Źródło powstawania – proces wytwarzania włókien</a:t>
            </a:r>
          </a:p>
          <a:p>
            <a:r>
              <a:rPr lang="pl-PL" dirty="0"/>
              <a:t>Efekty w światłowodzie </a:t>
            </a:r>
            <a:r>
              <a:rPr lang="pl-PL" b="1" dirty="0" err="1">
                <a:solidFill>
                  <a:schemeClr val="accent1"/>
                </a:solidFill>
              </a:rPr>
              <a:t>wielo</a:t>
            </a:r>
            <a:r>
              <a:rPr lang="pl-PL" b="1" dirty="0">
                <a:solidFill>
                  <a:schemeClr val="accent1"/>
                </a:solidFill>
              </a:rPr>
              <a:t>-modowym</a:t>
            </a:r>
          </a:p>
          <a:p>
            <a:pPr lvl="1"/>
            <a:r>
              <a:rPr lang="pl-PL" dirty="0"/>
              <a:t>Mieszanie się </a:t>
            </a:r>
            <a:r>
              <a:rPr lang="pl-PL" b="1" dirty="0" err="1">
                <a:solidFill>
                  <a:schemeClr val="accent1"/>
                </a:solidFill>
              </a:rPr>
              <a:t>modów</a:t>
            </a:r>
            <a:endParaRPr lang="pl-PL" b="1" dirty="0">
              <a:solidFill>
                <a:schemeClr val="accent1"/>
              </a:solidFill>
            </a:endParaRPr>
          </a:p>
          <a:p>
            <a:pPr lvl="1"/>
            <a:r>
              <a:rPr lang="pl-PL" dirty="0"/>
              <a:t>Konwersja w </a:t>
            </a:r>
            <a:r>
              <a:rPr lang="pl-PL" b="1" dirty="0">
                <a:solidFill>
                  <a:schemeClr val="accent1"/>
                </a:solidFill>
              </a:rPr>
              <a:t>mody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/>
              <a:t>wyciekające do płaszcza</a:t>
            </a:r>
          </a:p>
          <a:p>
            <a:r>
              <a:rPr lang="pl-PL" dirty="0" smtClean="0"/>
              <a:t>Efekt </a:t>
            </a:r>
            <a:r>
              <a:rPr lang="pl-PL" dirty="0"/>
              <a:t>w światłowodzie </a:t>
            </a:r>
            <a:r>
              <a:rPr lang="pl-PL" b="1" dirty="0" smtClean="0">
                <a:solidFill>
                  <a:schemeClr val="accent1"/>
                </a:solidFill>
              </a:rPr>
              <a:t>jedno-modowym</a:t>
            </a:r>
            <a:r>
              <a:rPr lang="pl-PL" dirty="0" smtClean="0"/>
              <a:t> – rozmycie </a:t>
            </a:r>
            <a:r>
              <a:rPr lang="pl-PL" b="1" dirty="0" err="1" smtClean="0">
                <a:solidFill>
                  <a:schemeClr val="accent1"/>
                </a:solidFill>
              </a:rPr>
              <a:t>modu</a:t>
            </a:r>
            <a:endParaRPr lang="pl-PL" b="1" dirty="0">
              <a:solidFill>
                <a:schemeClr val="accent1"/>
              </a:solidFill>
            </a:endParaRP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21922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icrobend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0A123-8012-E549-B55B-044AFE5D614E}" type="datetime1">
              <a:rPr lang="pl-PL" smtClean="0"/>
              <a:t>19.11.2016</a:t>
            </a:fld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33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9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Makro-zgięcia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Fizyczne zakrzywienie włókna światłowodowego</a:t>
            </a:r>
          </a:p>
          <a:p>
            <a:r>
              <a:rPr lang="pl-PL" dirty="0"/>
              <a:t>Tłumienie dla promieni zakrzywień większych od kilku </a:t>
            </a:r>
            <a:r>
              <a:rPr lang="pl-PL" dirty="0" smtClean="0"/>
              <a:t>centymetrów – pomijalnie </a:t>
            </a:r>
            <a:r>
              <a:rPr lang="pl-PL" dirty="0"/>
              <a:t>małe</a:t>
            </a:r>
          </a:p>
          <a:p>
            <a:r>
              <a:rPr lang="pl-PL" dirty="0"/>
              <a:t>Tłumienie dla promieni zakrzywień mniejszych od kilku centymetrów </a:t>
            </a:r>
          </a:p>
          <a:p>
            <a:pPr lvl="1"/>
            <a:r>
              <a:rPr lang="pl-PL" dirty="0"/>
              <a:t>Zmiana współczynnika załamania w obszarze zgięcia</a:t>
            </a:r>
          </a:p>
          <a:p>
            <a:pPr lvl="1"/>
            <a:r>
              <a:rPr lang="pl-PL" dirty="0"/>
              <a:t>Tworzenie się </a:t>
            </a:r>
            <a:r>
              <a:rPr lang="pl-PL" b="1" dirty="0" err="1">
                <a:solidFill>
                  <a:schemeClr val="accent1"/>
                </a:solidFill>
              </a:rPr>
              <a:t>modów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/>
              <a:t>wyciekających</a:t>
            </a:r>
          </a:p>
          <a:p>
            <a:pPr lvl="1"/>
            <a:r>
              <a:rPr lang="pl-PL" dirty="0"/>
              <a:t>Efekt świecenia włókna na </a:t>
            </a:r>
            <a:r>
              <a:rPr lang="pl-PL" dirty="0" smtClean="0"/>
              <a:t>powierzchni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38411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crobend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6" name="Symbol zastępczy daty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AF5A7-9405-4B43-A6AC-0A051942F954}" type="datetime1">
              <a:rPr lang="pl-PL" smtClean="0"/>
              <a:t>19.11.2016</a:t>
            </a:fld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35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Inne przyczyny </a:t>
            </a:r>
            <a:r>
              <a:rPr lang="pl-PL" dirty="0" smtClean="0"/>
              <a:t>straty mocy </a:t>
            </a:r>
            <a:r>
              <a:rPr lang="pl-PL" dirty="0"/>
              <a:t>sygnału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Przesunięcie światłowodów</a:t>
            </a:r>
          </a:p>
          <a:p>
            <a:r>
              <a:rPr lang="pl-PL" dirty="0"/>
              <a:t>Rozsunięcie światłowodów</a:t>
            </a:r>
          </a:p>
          <a:p>
            <a:r>
              <a:rPr lang="pl-PL" dirty="0"/>
              <a:t>Wzajemny obrót światłowodów</a:t>
            </a:r>
          </a:p>
          <a:p>
            <a:r>
              <a:rPr lang="pl-PL" dirty="0"/>
              <a:t>Koncentracja zanieczyszczeń </a:t>
            </a:r>
            <a:r>
              <a:rPr lang="pl-PL" dirty="0" smtClean="0"/>
              <a:t>metali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38831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Koncentracja zanieczyszczeń </a:t>
            </a:r>
            <a:r>
              <a:rPr lang="pl-PL" dirty="0"/>
              <a:t>metali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l-PL" dirty="0"/>
              <a:t>Niewielka absorpcja w zakresie </a:t>
            </a:r>
            <a:r>
              <a:rPr lang="pl-PL" dirty="0" smtClean="0"/>
              <a:t>pasma: </a:t>
            </a:r>
            <a:r>
              <a:rPr lang="pl-PL" b="1" dirty="0" smtClean="0">
                <a:solidFill>
                  <a:schemeClr val="accent1"/>
                </a:solidFill>
              </a:rPr>
              <a:t>0,8 </a:t>
            </a:r>
            <a:r>
              <a:rPr lang="pl-PL" b="1" dirty="0">
                <a:solidFill>
                  <a:schemeClr val="accent1"/>
                </a:solidFill>
              </a:rPr>
              <a:t>– 1,5 </a:t>
            </a:r>
            <a:r>
              <a:rPr lang="pl-PL" b="1" i="1" dirty="0">
                <a:solidFill>
                  <a:schemeClr val="accent1"/>
                </a:solidFill>
              </a:rPr>
              <a:t>µm</a:t>
            </a:r>
          </a:p>
          <a:p>
            <a:r>
              <a:rPr lang="pl-PL" dirty="0"/>
              <a:t>Większa przy zanieczyszczeniach metalami</a:t>
            </a:r>
          </a:p>
          <a:p>
            <a:pPr lvl="1"/>
            <a:r>
              <a:rPr lang="pl-PL" b="1" dirty="0">
                <a:solidFill>
                  <a:schemeClr val="accent1"/>
                </a:solidFill>
              </a:rPr>
              <a:t>Fe</a:t>
            </a:r>
          </a:p>
          <a:p>
            <a:pPr lvl="1"/>
            <a:r>
              <a:rPr lang="pl-PL" b="1" dirty="0">
                <a:solidFill>
                  <a:schemeClr val="accent1"/>
                </a:solidFill>
              </a:rPr>
              <a:t>Cu</a:t>
            </a:r>
          </a:p>
          <a:p>
            <a:pPr lvl="1"/>
            <a:r>
              <a:rPr lang="pl-PL" b="1" dirty="0">
                <a:solidFill>
                  <a:schemeClr val="accent1"/>
                </a:solidFill>
              </a:rPr>
              <a:t>Cr</a:t>
            </a:r>
          </a:p>
          <a:p>
            <a:pPr lvl="1"/>
            <a:r>
              <a:rPr lang="pl-PL" b="1" dirty="0">
                <a:solidFill>
                  <a:schemeClr val="accent1"/>
                </a:solidFill>
              </a:rPr>
              <a:t>Jonów OH (zwłaszcza) </a:t>
            </a:r>
          </a:p>
          <a:p>
            <a:r>
              <a:rPr lang="pl-PL" dirty="0"/>
              <a:t>Proces nieodwracalny</a:t>
            </a:r>
          </a:p>
          <a:p>
            <a:r>
              <a:rPr lang="pl-PL" dirty="0"/>
              <a:t>Wynikowa tłumienność zależna od</a:t>
            </a:r>
          </a:p>
          <a:p>
            <a:pPr lvl="1"/>
            <a:r>
              <a:rPr lang="pl-PL" dirty="0"/>
              <a:t>Rodzaju domieszek </a:t>
            </a:r>
          </a:p>
          <a:p>
            <a:pPr lvl="1"/>
            <a:r>
              <a:rPr lang="pl-PL" dirty="0"/>
              <a:t>Sposobu ich koncentracji</a:t>
            </a:r>
          </a:p>
          <a:p>
            <a:r>
              <a:rPr lang="pl-PL" dirty="0"/>
              <a:t>Rozwiązanie – wybór okien transmisyjnych celem pominięcia pasm </a:t>
            </a:r>
            <a:r>
              <a:rPr lang="pl-PL" dirty="0" smtClean="0"/>
              <a:t>absorpcyjnych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97742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Tłumienie sygnału dla </a:t>
            </a:r>
            <a:r>
              <a:rPr lang="pl-PL" dirty="0" smtClean="0"/>
              <a:t>czystego szkła </a:t>
            </a:r>
            <a:r>
              <a:rPr lang="pl-PL" dirty="0"/>
              <a:t>kwarcowego 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dirty="0"/>
              <a:t>Stała materiałowa </a:t>
            </a:r>
            <a:r>
              <a:rPr lang="pl-PL" b="1" i="1" dirty="0">
                <a:solidFill>
                  <a:schemeClr val="accent1"/>
                </a:solidFill>
              </a:rPr>
              <a:t>k</a:t>
            </a:r>
            <a:r>
              <a:rPr lang="pl-PL" b="1" dirty="0">
                <a:solidFill>
                  <a:schemeClr val="accent1"/>
                </a:solidFill>
              </a:rPr>
              <a:t>=0,8</a:t>
            </a:r>
          </a:p>
          <a:p>
            <a:r>
              <a:rPr lang="pl-PL" dirty="0"/>
              <a:t>Tłumienność spowodowana rozproszeniem Rayleigha dla długości fali w światłowodzie:</a:t>
            </a:r>
          </a:p>
          <a:p>
            <a:pPr lvl="1"/>
            <a:r>
              <a:rPr lang="pl-PL" b="1" i="1" dirty="0" err="1">
                <a:solidFill>
                  <a:schemeClr val="accent1"/>
                </a:solidFill>
              </a:rPr>
              <a:t>λ</a:t>
            </a:r>
            <a:r>
              <a:rPr lang="pl-PL" b="1" dirty="0">
                <a:solidFill>
                  <a:schemeClr val="accent1"/>
                </a:solidFill>
              </a:rPr>
              <a:t>=850 </a:t>
            </a:r>
            <a:r>
              <a:rPr lang="pl-PL" b="1" dirty="0" err="1">
                <a:solidFill>
                  <a:schemeClr val="accent1"/>
                </a:solidFill>
              </a:rPr>
              <a:t>nm</a:t>
            </a:r>
            <a:r>
              <a:rPr lang="pl-PL" b="1" dirty="0">
                <a:solidFill>
                  <a:schemeClr val="accent1"/>
                </a:solidFill>
              </a:rPr>
              <a:t> </a:t>
            </a:r>
            <a:r>
              <a:rPr lang="pl-PL" b="1" dirty="0" smtClean="0">
                <a:solidFill>
                  <a:schemeClr val="accent1"/>
                </a:solidFill>
              </a:rPr>
              <a:t>– 1,53 </a:t>
            </a:r>
            <a:r>
              <a:rPr lang="pl-PL" b="1" i="1" dirty="0" err="1">
                <a:solidFill>
                  <a:schemeClr val="accent1"/>
                </a:solidFill>
              </a:rPr>
              <a:t>db</a:t>
            </a:r>
            <a:r>
              <a:rPr lang="pl-PL" b="1" i="1" dirty="0">
                <a:solidFill>
                  <a:schemeClr val="accent1"/>
                </a:solidFill>
              </a:rPr>
              <a:t>/km</a:t>
            </a:r>
          </a:p>
          <a:p>
            <a:pPr lvl="1"/>
            <a:r>
              <a:rPr lang="pl-PL" b="1" i="1" dirty="0" err="1">
                <a:solidFill>
                  <a:schemeClr val="accent1"/>
                </a:solidFill>
              </a:rPr>
              <a:t>λ</a:t>
            </a:r>
            <a:r>
              <a:rPr lang="pl-PL" b="1" dirty="0">
                <a:solidFill>
                  <a:schemeClr val="accent1"/>
                </a:solidFill>
              </a:rPr>
              <a:t>=1300 </a:t>
            </a:r>
            <a:r>
              <a:rPr lang="pl-PL" b="1" dirty="0" err="1">
                <a:solidFill>
                  <a:schemeClr val="accent1"/>
                </a:solidFill>
              </a:rPr>
              <a:t>nm</a:t>
            </a:r>
            <a:r>
              <a:rPr lang="pl-PL" b="1" dirty="0">
                <a:solidFill>
                  <a:schemeClr val="accent1"/>
                </a:solidFill>
              </a:rPr>
              <a:t> </a:t>
            </a:r>
            <a:r>
              <a:rPr lang="pl-PL" b="1" dirty="0" smtClean="0">
                <a:solidFill>
                  <a:schemeClr val="accent1"/>
                </a:solidFill>
              </a:rPr>
              <a:t>– 0,28 </a:t>
            </a:r>
            <a:r>
              <a:rPr lang="pl-PL" b="1" i="1" dirty="0" err="1">
                <a:solidFill>
                  <a:schemeClr val="accent1"/>
                </a:solidFill>
              </a:rPr>
              <a:t>db</a:t>
            </a:r>
            <a:r>
              <a:rPr lang="pl-PL" b="1" i="1" dirty="0">
                <a:solidFill>
                  <a:schemeClr val="accent1"/>
                </a:solidFill>
              </a:rPr>
              <a:t>/km</a:t>
            </a:r>
          </a:p>
          <a:p>
            <a:pPr lvl="1"/>
            <a:r>
              <a:rPr lang="pl-PL" b="1" i="1" dirty="0" err="1">
                <a:solidFill>
                  <a:schemeClr val="accent1"/>
                </a:solidFill>
              </a:rPr>
              <a:t>λ</a:t>
            </a:r>
            <a:r>
              <a:rPr lang="pl-PL" b="1" dirty="0">
                <a:solidFill>
                  <a:schemeClr val="accent1"/>
                </a:solidFill>
              </a:rPr>
              <a:t>=1550 </a:t>
            </a:r>
            <a:r>
              <a:rPr lang="pl-PL" b="1" dirty="0" err="1">
                <a:solidFill>
                  <a:schemeClr val="accent1"/>
                </a:solidFill>
              </a:rPr>
              <a:t>nm</a:t>
            </a:r>
            <a:r>
              <a:rPr lang="pl-PL" b="1" dirty="0">
                <a:solidFill>
                  <a:schemeClr val="accent1"/>
                </a:solidFill>
              </a:rPr>
              <a:t> </a:t>
            </a:r>
            <a:r>
              <a:rPr lang="pl-PL" b="1" dirty="0" smtClean="0">
                <a:solidFill>
                  <a:schemeClr val="accent1"/>
                </a:solidFill>
              </a:rPr>
              <a:t>– 0,138 </a:t>
            </a:r>
            <a:r>
              <a:rPr lang="pl-PL" b="1" i="1" u="sng" dirty="0" err="1">
                <a:solidFill>
                  <a:schemeClr val="accent1"/>
                </a:solidFill>
              </a:rPr>
              <a:t>db</a:t>
            </a:r>
            <a:r>
              <a:rPr lang="pl-PL" b="1" i="1" u="sng" dirty="0">
                <a:solidFill>
                  <a:schemeClr val="accent1"/>
                </a:solidFill>
              </a:rPr>
              <a:t>/km</a:t>
            </a:r>
            <a:r>
              <a:rPr lang="pl-PL" b="1" dirty="0">
                <a:solidFill>
                  <a:schemeClr val="accent1"/>
                </a:solidFill>
              </a:rPr>
              <a:t> </a:t>
            </a:r>
          </a:p>
          <a:p>
            <a:r>
              <a:rPr lang="pl-PL" dirty="0"/>
              <a:t>Oprócz rozpraszania Rayleigha – silna absorpcja związana bezpośrednio z samymi własnościami szkła krzemowego </a:t>
            </a:r>
            <a:r>
              <a:rPr lang="pl-PL" b="1" i="1" dirty="0">
                <a:solidFill>
                  <a:schemeClr val="accent1"/>
                </a:solidFill>
              </a:rPr>
              <a:t>SiO</a:t>
            </a:r>
            <a:r>
              <a:rPr lang="pl-PL" b="1" baseline="-25000" dirty="0">
                <a:solidFill>
                  <a:schemeClr val="accent1"/>
                </a:solidFill>
              </a:rPr>
              <a:t>2</a:t>
            </a:r>
            <a:r>
              <a:rPr lang="pl-PL" dirty="0"/>
              <a:t>:</a:t>
            </a:r>
          </a:p>
          <a:p>
            <a:pPr lvl="1"/>
            <a:r>
              <a:rPr lang="pl-PL" dirty="0"/>
              <a:t>W podczerwieni</a:t>
            </a:r>
          </a:p>
          <a:p>
            <a:pPr lvl="1"/>
            <a:r>
              <a:rPr lang="pl-PL" dirty="0"/>
              <a:t>W nadfiolecie</a:t>
            </a:r>
          </a:p>
          <a:p>
            <a:r>
              <a:rPr lang="pl-PL" dirty="0"/>
              <a:t>Brak możliwości użycia jeszcze dłuższych fal do </a:t>
            </a:r>
            <a:r>
              <a:rPr lang="pl-PL" dirty="0" smtClean="0"/>
              <a:t>transmisji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42421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bsorption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513504-3070-F64A-B54A-A28EC4767B4E}" type="datetime1">
              <a:rPr lang="pl-PL" smtClean="0"/>
              <a:t>19.11.2016</a:t>
            </a:fld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39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0" name="Rectangle 614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6148" name="Picture 2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02" r="9091" b="9416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1" name="Rectangle 7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4332307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6" name="Tytuł 1"/>
          <p:cNvSpPr>
            <a:spLocks noGrp="1"/>
          </p:cNvSpPr>
          <p:nvPr>
            <p:ph type="title"/>
          </p:nvPr>
        </p:nvSpPr>
        <p:spPr>
          <a:xfrm>
            <a:off x="594805" y="640263"/>
            <a:ext cx="3759240" cy="13449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sz="4000" dirty="0" smtClean="0"/>
              <a:t>Co to jest światłowód?</a:t>
            </a:r>
            <a:endParaRPr lang="pl-PL" sz="4000" dirty="0"/>
          </a:p>
        </p:txBody>
      </p:sp>
      <p:sp>
        <p:nvSpPr>
          <p:cNvPr id="6147" name="Symbol zastępczy tekstu 3"/>
          <p:cNvSpPr>
            <a:spLocks noGrp="1"/>
          </p:cNvSpPr>
          <p:nvPr>
            <p:ph sz="half" idx="2"/>
          </p:nvPr>
        </p:nvSpPr>
        <p:spPr>
          <a:xfrm>
            <a:off x="594110" y="2121763"/>
            <a:ext cx="3764826" cy="377301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pl-PL" sz="3600" b="1" dirty="0" smtClean="0">
                <a:solidFill>
                  <a:schemeClr val="accent1"/>
                </a:solidFill>
              </a:rPr>
              <a:t>Falowód</a:t>
            </a:r>
            <a:r>
              <a:rPr lang="pl-PL" sz="3600" dirty="0" smtClean="0">
                <a:solidFill>
                  <a:schemeClr val="accent1"/>
                </a:solidFill>
              </a:rPr>
              <a:t> </a:t>
            </a:r>
            <a:r>
              <a:rPr lang="pl-PL" sz="3600" dirty="0" smtClean="0"/>
              <a:t>służący do przesyłania promieniowania świetlnego</a:t>
            </a:r>
            <a:endParaRPr lang="pl-PL" sz="3600" dirty="0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022E8077-D634-0347-A486-AEFC3347FF18}" type="datetime1">
              <a:rPr lang="en-US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11/19/16</a:t>
            </a:fld>
            <a:endParaRPr lang="en-US">
              <a:solidFill>
                <a:srgbClr val="FFFFFF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fld id="{8C30A5A8-976C-5B42-9581-09F1E894D9A4}" type="slidenum">
              <a:rPr lang="en-US">
                <a:solidFill>
                  <a:srgbClr val="FFFFFF"/>
                </a:solidFill>
                <a:latin typeface="Calibri" panose="020F0502020204030204"/>
                <a:ea typeface="+mn-ea"/>
                <a:cs typeface="+mn-cs"/>
              </a:rPr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4</a:t>
            </a:fld>
            <a:endParaRPr lang="en-US">
              <a:solidFill>
                <a:srgbClr val="FFFFFF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32484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Shape 32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Dyspersja</a:t>
            </a:r>
            <a:endParaRPr lang="pl-PL">
              <a:sym typeface="Verdana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Dyspersja – zjawisko poszerzenia (rozmycia) impulsu w światłowodzie</a:t>
            </a:r>
          </a:p>
          <a:p>
            <a:r>
              <a:rPr lang="pl-PL" dirty="0" smtClean="0"/>
              <a:t>Przyczyna – niezerowa szerokość widma przy określonej długości fali</a:t>
            </a:r>
          </a:p>
          <a:p>
            <a:r>
              <a:rPr lang="pl-PL" dirty="0" smtClean="0"/>
              <a:t>Szersze widmo to więcej promieni przemieszczających się w rdzeniu</a:t>
            </a:r>
          </a:p>
          <a:p>
            <a:r>
              <a:rPr lang="pl-PL" dirty="0" smtClean="0"/>
              <a:t>Różna droga do przebycia przez promienie</a:t>
            </a:r>
          </a:p>
          <a:p>
            <a:r>
              <a:rPr lang="pl-PL" dirty="0" smtClean="0"/>
              <a:t>W konsekwencji – różny czas przebycia promienia przez włókno</a:t>
            </a:r>
          </a:p>
          <a:p>
            <a:r>
              <a:rPr lang="pl-PL" dirty="0" smtClean="0"/>
              <a:t>Pojawienie się na wyjściu szerszego impulsu, rosnącego wraz ze wzrostem długości światłowodu</a:t>
            </a:r>
            <a:endParaRPr lang="pl-PL" dirty="0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C2EE1-BD08-7543-983F-6C171D4A6BF4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40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hape 33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Dyspersja – kontunuacja...</a:t>
            </a:r>
            <a:endParaRPr lang="pl-PL">
              <a:sym typeface="Verdana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smtClean="0"/>
              <a:t>Przepływność transmisyjna włókna jest więc określona przez to, jak blisko siebie można transmitować kolejne impulsy bez ich wzajemnego nakładania się na siebie</a:t>
            </a:r>
          </a:p>
          <a:p>
            <a:r>
              <a:rPr lang="pl-PL" smtClean="0"/>
              <a:t>Przy zbyt bliskich impulsach nie ma sposobu ich rozpoznania‏</a:t>
            </a:r>
          </a:p>
          <a:p>
            <a:r>
              <a:rPr lang="pl-PL" smtClean="0"/>
              <a:t>Dyspersja ogranicza długość światłowodu przez który może być transmitowany sygnał</a:t>
            </a:r>
            <a:endParaRPr lang="pl-PL" dirty="0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21735-6B08-C64E-BE29-2F2BA7D22EE1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41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hape 34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Dwa rozróżniane typy dyspersji</a:t>
            </a:r>
            <a:endParaRPr lang="pl-PL">
              <a:sym typeface="Verdana" charset="0"/>
            </a:endParaRPr>
          </a:p>
        </p:txBody>
      </p:sp>
      <p:sp>
        <p:nvSpPr>
          <p:cNvPr id="46083" name="Shape 34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Dyspersja między-modowa</a:t>
            </a:r>
            <a:endParaRPr lang="pl-PL">
              <a:sym typeface="Verdana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 smtClean="0">
                <a:sym typeface="Verdana" charset="0"/>
              </a:rPr>
              <a:t>Występująca w światłowodach </a:t>
            </a:r>
            <a:r>
              <a:rPr lang="pl-PL" dirty="0" err="1" smtClean="0">
                <a:sym typeface="Verdana" charset="0"/>
              </a:rPr>
              <a:t>wielo</a:t>
            </a:r>
            <a:r>
              <a:rPr lang="pl-PL" dirty="0" smtClean="0">
                <a:sym typeface="Verdana" charset="0"/>
              </a:rPr>
              <a:t>-modowych</a:t>
            </a:r>
          </a:p>
          <a:p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Dyspersja chromatyczna</a:t>
            </a:r>
            <a:endParaRPr lang="pl-PL" dirty="0">
              <a:sym typeface="Verdana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 smtClean="0">
                <a:sym typeface="Verdana" charset="0"/>
              </a:rPr>
              <a:t>Występująca w włóknach jedno-modowych</a:t>
            </a:r>
            <a:endParaRPr lang="pl-PL" dirty="0">
              <a:sym typeface="Verdana" charset="0"/>
            </a:endParaRPr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C1FB45-D88F-8E46-89B7-9F144684C5F5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42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Shape 35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Dyspersja między-modowa</a:t>
            </a:r>
            <a:endParaRPr lang="pl-PL">
              <a:sym typeface="Verdana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Impuls światła wiedziony przez światłowód to superpozycja wielu </a:t>
            </a:r>
            <a:r>
              <a:rPr lang="pl-PL" dirty="0" err="1" smtClean="0"/>
              <a:t>modów</a:t>
            </a:r>
            <a:endParaRPr lang="pl-PL" dirty="0" smtClean="0"/>
          </a:p>
          <a:p>
            <a:r>
              <a:rPr lang="pl-PL" dirty="0" smtClean="0"/>
              <a:t>Różne kąty odbicia od granicy rdzenia</a:t>
            </a:r>
          </a:p>
          <a:p>
            <a:r>
              <a:rPr lang="pl-PL" dirty="0" smtClean="0"/>
              <a:t>Prawie dla każdego </a:t>
            </a:r>
            <a:r>
              <a:rPr lang="pl-PL" dirty="0" err="1" smtClean="0"/>
              <a:t>modów</a:t>
            </a:r>
            <a:r>
              <a:rPr lang="pl-PL" dirty="0" smtClean="0"/>
              <a:t> inna długość drogi między odbiornikiem a nadajnikiem</a:t>
            </a:r>
          </a:p>
          <a:p>
            <a:r>
              <a:rPr lang="pl-PL" dirty="0" smtClean="0"/>
              <a:t>Dyspersja modowa światłowodów skokowych &gt;&gt; wszystkie pozostałe dyspersje</a:t>
            </a:r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A8988-3BE3-8741-86B8-FF467B16771F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43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hape 36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Dyspersja między-modowa – kontynuacja...</a:t>
            </a:r>
            <a:endParaRPr lang="pl-PL">
              <a:sym typeface="Verdana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Dodatkowo – duże tłumienie jednostkowe tych włókien </a:t>
            </a:r>
          </a:p>
          <a:p>
            <a:r>
              <a:rPr lang="pl-PL" dirty="0" smtClean="0"/>
              <a:t>Wyraźnie inny kształt i mniejsza amplituda docierającego sygnału</a:t>
            </a:r>
          </a:p>
          <a:p>
            <a:r>
              <a:rPr lang="pl-PL" dirty="0" smtClean="0"/>
              <a:t>Zniekształcenie rosnące wraz z długością światłowodu</a:t>
            </a:r>
          </a:p>
          <a:p>
            <a:r>
              <a:rPr lang="pl-PL" dirty="0" smtClean="0"/>
              <a:t>Rozwiązanie – wprowadzenie włókien gradientowych</a:t>
            </a:r>
          </a:p>
          <a:p>
            <a:pPr lvl="1"/>
            <a:r>
              <a:rPr lang="pl-PL" dirty="0" smtClean="0"/>
              <a:t>Ograniczenie dyspersji modowej</a:t>
            </a:r>
          </a:p>
          <a:p>
            <a:pPr lvl="1"/>
            <a:r>
              <a:rPr lang="pl-PL" dirty="0" smtClean="0"/>
              <a:t>Zwiększenie pasma światłowodów wielomodowych</a:t>
            </a:r>
          </a:p>
          <a:p>
            <a:endParaRPr lang="en-GB" dirty="0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B9A3B-7963-1A49-8702-11BA5B13789E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44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sym typeface="Verdana" charset="0"/>
              </a:rPr>
              <a:t>Dyspersja chromatyczna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Dyspersja chromatyczna – nie występuje tutaj zjawisko dyspersji między-modowej</a:t>
            </a:r>
          </a:p>
          <a:p>
            <a:r>
              <a:rPr lang="pl-PL" dirty="0" smtClean="0"/>
              <a:t>Bo światłowody jedno-modowe propagują tylko jeden mód</a:t>
            </a:r>
          </a:p>
          <a:p>
            <a:r>
              <a:rPr lang="pl-PL" dirty="0" smtClean="0"/>
              <a:t>Uwidacznia się natomiast inny, dotychczas niewidoczny rodzaj dyspersji, dyspersja chromatyczna. </a:t>
            </a:r>
          </a:p>
          <a:p>
            <a:r>
              <a:rPr lang="pl-PL" dirty="0" smtClean="0"/>
              <a:t>Składają się na nią dwa zjawiska – dyspersja: </a:t>
            </a:r>
          </a:p>
          <a:p>
            <a:pPr lvl="1"/>
            <a:r>
              <a:rPr lang="pl-PL" dirty="0" smtClean="0"/>
              <a:t>Materiałowa</a:t>
            </a:r>
          </a:p>
          <a:p>
            <a:pPr lvl="1"/>
            <a:r>
              <a:rPr lang="pl-PL" dirty="0" smtClean="0"/>
              <a:t>Falowodowa</a:t>
            </a:r>
            <a:endParaRPr lang="pl-PL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45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4232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Dyspersja materiałowa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Dyspersja materiałowa powodowana jest zmianą współczynnika załamania szkła kwarcowego w funkcji długości fali</a:t>
            </a:r>
          </a:p>
          <a:p>
            <a:r>
              <a:rPr lang="pl-PL" dirty="0" smtClean="0"/>
              <a:t>Ponieważ nie istnieje źródło światła ściśle monochromatyczne, gdyż każdy impuls światła składa się z grupy rozproszonych częstotliwości optycznych rozchodzących się z różną prędkością, docierający po przebyciu fragmentu włókna mód charakteryzuje się rozmyciem w czasowym</a:t>
            </a:r>
            <a:endParaRPr lang="pl-PL" dirty="0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BCA79-8852-2E4D-9E1E-351D02CDCC39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4D023-DFEA-3449-85C9-3B2C93D9AD25}" type="slidenum">
              <a:rPr lang="pl-PL" smtClean="0"/>
              <a:pPr/>
              <a:t>46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Dyspersja falowa</a:t>
            </a:r>
            <a:endParaRPr lang="en-GB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Dyspersja falowa częściowo powodowana jest wędrowaniem wiązki przez płaszcz światłowodu</a:t>
            </a:r>
          </a:p>
          <a:p>
            <a:r>
              <a:rPr lang="pl-PL" dirty="0"/>
              <a:t>Szybkość rozchodzenia się zależy od właściwości materiałowych płaszcza</a:t>
            </a:r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BCA79-8852-2E4D-9E1E-351D02CDCC39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4D023-DFEA-3449-85C9-3B2C93D9AD25}" type="slidenum">
              <a:rPr lang="pl-PL" smtClean="0"/>
              <a:pPr/>
              <a:t>47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8881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Dyspersja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dirty="0"/>
              <a:t>Wykorzystanie w systemach światłowodowych większych długości fali przede wszystkim ok. 1300 </a:t>
            </a:r>
            <a:r>
              <a:rPr lang="pl-PL" dirty="0" err="1"/>
              <a:t>nm</a:t>
            </a:r>
            <a:r>
              <a:rPr lang="pl-PL" dirty="0"/>
              <a:t>, zamiast 830÷900 </a:t>
            </a:r>
            <a:r>
              <a:rPr lang="pl-PL" dirty="0" err="1"/>
              <a:t>nm</a:t>
            </a:r>
            <a:r>
              <a:rPr lang="pl-PL" dirty="0"/>
              <a:t> wykorzystywanych w pierwszych systemach przynosi poważne korzyści jeśli chodzi o dyspersję, gdyż dyspersja materiałowa w tym obszarze długości fali jest praktycznie równa zeru. </a:t>
            </a:r>
          </a:p>
          <a:p>
            <a:r>
              <a:rPr lang="pl-PL" dirty="0"/>
              <a:t>Co więcej, w miarę doskonalenia procesu produkcji włókna, zaczęło się okazywać, że dla bardzo suchych (o małej zawartości jonów OH) rodzajów szkła, można uzyskać dla fali 1300 </a:t>
            </a:r>
            <a:r>
              <a:rPr lang="pl-PL" dirty="0" err="1"/>
              <a:t>nm</a:t>
            </a:r>
            <a:r>
              <a:rPr lang="pl-PL" dirty="0"/>
              <a:t> wartości tłumienności znacznie poniżej 3÷5 </a:t>
            </a:r>
            <a:r>
              <a:rPr lang="pl-PL" dirty="0" err="1"/>
              <a:t>db</a:t>
            </a:r>
            <a:r>
              <a:rPr lang="pl-PL" dirty="0"/>
              <a:t>/km, jakie uzyskiwano dla 850 </a:t>
            </a:r>
            <a:r>
              <a:rPr lang="pl-PL" dirty="0" err="1"/>
              <a:t>nm</a:t>
            </a:r>
            <a:r>
              <a:rPr lang="pl-PL" dirty="0"/>
              <a:t> i z wielu źródeł pojawiły się doniesienia o uzyskaniu dla fali 1300 </a:t>
            </a:r>
            <a:r>
              <a:rPr lang="pl-PL" dirty="0" err="1"/>
              <a:t>nm</a:t>
            </a:r>
            <a:r>
              <a:rPr lang="pl-PL" dirty="0"/>
              <a:t> wartości tłumienności rzędu od 1 do 0,5 </a:t>
            </a:r>
            <a:r>
              <a:rPr lang="pl-PL" dirty="0" err="1"/>
              <a:t>db</a:t>
            </a:r>
            <a:r>
              <a:rPr lang="pl-PL" dirty="0"/>
              <a:t>/km. </a:t>
            </a:r>
          </a:p>
          <a:p>
            <a:r>
              <a:rPr lang="pl-PL" dirty="0"/>
              <a:t>Później uzyskano dla fali 1550 </a:t>
            </a:r>
            <a:r>
              <a:rPr lang="pl-PL" dirty="0" err="1"/>
              <a:t>nm</a:t>
            </a:r>
            <a:r>
              <a:rPr lang="pl-PL" dirty="0"/>
              <a:t> tłumienność rzędu 0,2 </a:t>
            </a:r>
            <a:r>
              <a:rPr lang="pl-PL" dirty="0" err="1"/>
              <a:t>db</a:t>
            </a:r>
            <a:r>
              <a:rPr lang="pl-PL" dirty="0"/>
              <a:t>/km</a:t>
            </a:r>
            <a:r>
              <a:rPr lang="pl-PL" dirty="0" smtClean="0"/>
              <a:t>.</a:t>
            </a:r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8DC53-70E2-9444-A6DA-158900D43E91}" type="datetime1">
              <a:rPr lang="pl-PL" smtClean="0"/>
              <a:t>19.11.2016</a:t>
            </a:fld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48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73879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Shape 40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Dyspersja chromatyczna</a:t>
            </a:r>
            <a:endParaRPr lang="pl-PL">
              <a:sym typeface="Verdana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smtClean="0"/>
              <a:t>Spowodowana zależnością prędkości grupowej (współczynnika załamania) od długości fali propagującej się we włóknie</a:t>
            </a:r>
          </a:p>
          <a:p>
            <a:r>
              <a:rPr lang="pl-PL" smtClean="0"/>
              <a:t>Rezultat – różne składowe spektralne emitowane przez źródło, propagowane ze zróżnicowanymi opóźnieniami</a:t>
            </a:r>
          </a:p>
          <a:p>
            <a:r>
              <a:rPr lang="pl-PL" smtClean="0"/>
              <a:t>Efekt – poszerzenie obwiedni transmitowanych impulsów</a:t>
            </a:r>
            <a:endParaRPr lang="pl-PL" dirty="0"/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E35C5-E9D2-1347-BFBE-5F92F5B6C98F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49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Calibri" charset="0"/>
              </a:rPr>
              <a:t>Ewolucja światłowodów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pl-PL" sz="3600" dirty="0">
                <a:latin typeface="Calibri" charset="0"/>
              </a:rPr>
              <a:t>Pierwotnie...</a:t>
            </a:r>
          </a:p>
          <a:p>
            <a:pPr lvl="1">
              <a:lnSpc>
                <a:spcPct val="100000"/>
              </a:lnSpc>
            </a:pPr>
            <a:r>
              <a:rPr lang="pl-PL" sz="3200" dirty="0">
                <a:latin typeface="Calibri" charset="0"/>
              </a:rPr>
              <a:t>Postać metalowych rurek o wypolerowanych ściankach</a:t>
            </a:r>
          </a:p>
          <a:p>
            <a:pPr lvl="1">
              <a:lnSpc>
                <a:spcPct val="100000"/>
              </a:lnSpc>
            </a:pPr>
            <a:r>
              <a:rPr lang="pl-PL" sz="3200" dirty="0">
                <a:latin typeface="Calibri" charset="0"/>
              </a:rPr>
              <a:t>Służących do przesyłania </a:t>
            </a:r>
            <a:r>
              <a:rPr lang="pl-PL" sz="3200" b="1" dirty="0" err="1">
                <a:solidFill>
                  <a:schemeClr val="accent1"/>
                </a:solidFill>
                <a:latin typeface="Calibri" charset="0"/>
              </a:rPr>
              <a:t>infra</a:t>
            </a:r>
            <a:r>
              <a:rPr lang="pl-PL" sz="3200" b="1" dirty="0">
                <a:solidFill>
                  <a:schemeClr val="accent1"/>
                </a:solidFill>
                <a:latin typeface="Calibri" charset="0"/>
              </a:rPr>
              <a:t>-red</a:t>
            </a:r>
          </a:p>
          <a:p>
            <a:pPr>
              <a:lnSpc>
                <a:spcPct val="100000"/>
              </a:lnSpc>
            </a:pPr>
            <a:r>
              <a:rPr lang="pl-PL" sz="3600" dirty="0">
                <a:latin typeface="Calibri" charset="0"/>
              </a:rPr>
              <a:t>Obecnie...</a:t>
            </a:r>
          </a:p>
          <a:p>
            <a:pPr lvl="1">
              <a:lnSpc>
                <a:spcPct val="100000"/>
              </a:lnSpc>
            </a:pPr>
            <a:r>
              <a:rPr lang="pl-PL" sz="3200" dirty="0">
                <a:latin typeface="Calibri" charset="0"/>
              </a:rPr>
              <a:t>W formie włókien </a:t>
            </a:r>
            <a:r>
              <a:rPr lang="pl-PL" sz="3200" b="1" dirty="0">
                <a:solidFill>
                  <a:schemeClr val="accent1"/>
                </a:solidFill>
                <a:latin typeface="Calibri" charset="0"/>
              </a:rPr>
              <a:t>dielektrycznych</a:t>
            </a:r>
          </a:p>
          <a:p>
            <a:pPr lvl="1">
              <a:lnSpc>
                <a:spcPct val="100000"/>
              </a:lnSpc>
            </a:pPr>
            <a:r>
              <a:rPr lang="pl-PL" sz="3200" dirty="0">
                <a:latin typeface="Calibri" charset="0"/>
              </a:rPr>
              <a:t>Najczęściej szklanych</a:t>
            </a:r>
          </a:p>
          <a:p>
            <a:pPr lvl="1">
              <a:lnSpc>
                <a:spcPct val="100000"/>
              </a:lnSpc>
            </a:pPr>
            <a:r>
              <a:rPr lang="pl-PL" sz="3200" dirty="0">
                <a:latin typeface="Calibri" charset="0"/>
              </a:rPr>
              <a:t>Z otuliną z tworzywa sztucznego</a:t>
            </a:r>
          </a:p>
          <a:p>
            <a:pPr lvl="1">
              <a:lnSpc>
                <a:spcPct val="100000"/>
              </a:lnSpc>
            </a:pPr>
            <a:r>
              <a:rPr lang="pl-PL" sz="3200" dirty="0">
                <a:latin typeface="Calibri" charset="0"/>
              </a:rPr>
              <a:t>Mniejszym współczynnikiem załamania światła otuliny niż szkła</a:t>
            </a:r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F7D1C-7B42-FD4F-96CC-972DC6E89245}" type="datetime1">
              <a:rPr lang="pl-PL" smtClean="0"/>
              <a:t>19.11.2016</a:t>
            </a:fld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5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hape 4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Dyspersja chromatyczna – kontynuacja...</a:t>
            </a:r>
            <a:endParaRPr lang="pl-PL">
              <a:sym typeface="Verdana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>
                <a:sym typeface="Verdana" charset="0"/>
              </a:rPr>
              <a:t>Źródło strat</a:t>
            </a:r>
          </a:p>
          <a:p>
            <a:r>
              <a:rPr lang="pl-PL" dirty="0" smtClean="0">
                <a:sym typeface="Verdana" charset="0"/>
              </a:rPr>
              <a:t>Występowanie dyspersji chromatycznej:</a:t>
            </a:r>
          </a:p>
          <a:p>
            <a:pPr lvl="1"/>
            <a:r>
              <a:rPr lang="pl-PL" dirty="0" smtClean="0">
                <a:sym typeface="Verdana" charset="0"/>
              </a:rPr>
              <a:t>Światłowody </a:t>
            </a:r>
            <a:r>
              <a:rPr lang="pl-PL" dirty="0" err="1" smtClean="0">
                <a:sym typeface="Verdana" charset="0"/>
              </a:rPr>
              <a:t>wielo</a:t>
            </a:r>
            <a:r>
              <a:rPr lang="pl-PL" dirty="0" smtClean="0">
                <a:sym typeface="Verdana" charset="0"/>
              </a:rPr>
              <a:t>-modowe</a:t>
            </a:r>
          </a:p>
          <a:p>
            <a:pPr lvl="1"/>
            <a:r>
              <a:rPr lang="pl-PL" dirty="0" smtClean="0">
                <a:sym typeface="Verdana" charset="0"/>
              </a:rPr>
              <a:t>Światłowody jedno-modowe</a:t>
            </a:r>
          </a:p>
          <a:p>
            <a:r>
              <a:rPr lang="pl-PL" dirty="0" smtClean="0">
                <a:sym typeface="Verdana" charset="0"/>
              </a:rPr>
              <a:t>Dzięki domieszkowaniu, w pewnych granicach, możliwe zmienianie parametrów światłowodu, celem zmniejszenia jego dyspersji chromatycznej</a:t>
            </a:r>
            <a:endParaRPr lang="pl-PL" dirty="0">
              <a:sym typeface="Verdana" charset="0"/>
            </a:endParaRPr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F5310-8924-9E4F-9D14-94FF47491322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50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hromatic Dispersion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6" name="Symbol zastępczy daty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D13DC-8BF4-1448-A4E2-452780644D4E}" type="datetime1">
              <a:rPr lang="pl-PL" smtClean="0"/>
              <a:t>19.11.2016</a:t>
            </a:fld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51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68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iber Cable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6" name="Symbol zastępczy daty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6145E-2BF0-7548-8535-8F867A31B7E6}" type="datetime1">
              <a:rPr lang="pl-PL" smtClean="0"/>
              <a:t>19.11.2016</a:t>
            </a:fld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52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hape 43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Verdana" charset="0"/>
              </a:rPr>
              <a:t>Literatura</a:t>
            </a:r>
            <a:endParaRPr lang="pl-PL">
              <a:sym typeface="Verdana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dirty="0" smtClean="0">
                <a:sym typeface="Verdana" charset="0"/>
              </a:rPr>
              <a:t>„T.J.K. – Program Edukacyjny o Sieciach Telekomunikacyjnych – Pomoc”</a:t>
            </a:r>
          </a:p>
          <a:p>
            <a:r>
              <a:rPr lang="pl-PL" altLang="ja-JP" dirty="0" smtClean="0">
                <a:sym typeface="Verdana" charset="0"/>
              </a:rPr>
              <a:t>„</a:t>
            </a:r>
            <a:r>
              <a:rPr lang="pl-PL" dirty="0" smtClean="0">
                <a:sym typeface="Verdana" charset="0"/>
              </a:rPr>
              <a:t>Topologie równoległe”</a:t>
            </a:r>
            <a:br>
              <a:rPr lang="pl-PL" dirty="0" smtClean="0">
                <a:sym typeface="Verdana" charset="0"/>
              </a:rPr>
            </a:br>
            <a:r>
              <a:rPr lang="pl-PL" dirty="0" smtClean="0">
                <a:sym typeface="Verdana" charset="0"/>
              </a:rPr>
              <a:t>[</a:t>
            </a:r>
            <a:r>
              <a:rPr lang="pl-PL" dirty="0" smtClean="0">
                <a:sym typeface="Verdana" charset="0"/>
                <a:hlinkClick r:id="rId3"/>
              </a:rPr>
              <a:t>http://icis.pcz.czest.pl/materials/topologie/</a:t>
            </a:r>
            <a:r>
              <a:rPr lang="pl-PL" dirty="0" smtClean="0">
                <a:sym typeface="Verdana" charset="0"/>
              </a:rPr>
              <a:t>]</a:t>
            </a:r>
          </a:p>
          <a:p>
            <a:r>
              <a:rPr lang="pl-PL" altLang="ja-JP" dirty="0" smtClean="0">
                <a:sym typeface="Verdana" charset="0"/>
              </a:rPr>
              <a:t>„</a:t>
            </a:r>
            <a:r>
              <a:rPr lang="pl-PL" dirty="0" smtClean="0">
                <a:sym typeface="Verdana" charset="0"/>
              </a:rPr>
              <a:t>Interaktywny podręcznik sieci komputerowych”</a:t>
            </a:r>
            <a:br>
              <a:rPr lang="pl-PL" dirty="0" smtClean="0">
                <a:sym typeface="Verdana" charset="0"/>
              </a:rPr>
            </a:br>
            <a:r>
              <a:rPr lang="pl-PL" dirty="0" smtClean="0">
                <a:sym typeface="Verdana" charset="0"/>
              </a:rPr>
              <a:t>[</a:t>
            </a:r>
            <a:r>
              <a:rPr lang="pl-PL" dirty="0" smtClean="0">
                <a:sym typeface="Verdana" charset="0"/>
                <a:hlinkClick r:id="rId4"/>
              </a:rPr>
              <a:t>http://www.man.poznan.pl/~pawelw/dyplom/</a:t>
            </a:r>
            <a:r>
              <a:rPr lang="pl-PL" dirty="0" smtClean="0">
                <a:sym typeface="Verdana" charset="0"/>
              </a:rPr>
              <a:t>]</a:t>
            </a:r>
          </a:p>
          <a:p>
            <a:r>
              <a:rPr lang="pl-PL" altLang="ja-JP" dirty="0" smtClean="0">
                <a:sym typeface="Verdana" charset="0"/>
              </a:rPr>
              <a:t>„</a:t>
            </a:r>
            <a:r>
              <a:rPr lang="pl-PL" dirty="0" smtClean="0">
                <a:sym typeface="Verdana" charset="0"/>
              </a:rPr>
              <a:t>Topologie sieci”</a:t>
            </a:r>
            <a:br>
              <a:rPr lang="pl-PL" dirty="0" smtClean="0">
                <a:sym typeface="Verdana" charset="0"/>
              </a:rPr>
            </a:br>
            <a:r>
              <a:rPr lang="pl-PL" dirty="0" smtClean="0">
                <a:sym typeface="Verdana" charset="0"/>
              </a:rPr>
              <a:t>[</a:t>
            </a:r>
            <a:r>
              <a:rPr lang="pl-PL" dirty="0" smtClean="0">
                <a:sym typeface="Verdana" charset="0"/>
                <a:hlinkClick r:id="rId5"/>
              </a:rPr>
              <a:t>http://www.republika.pl/legecki/topologie.html</a:t>
            </a:r>
            <a:r>
              <a:rPr lang="pl-PL" dirty="0" smtClean="0">
                <a:sym typeface="Verdana" charset="0"/>
              </a:rPr>
              <a:t>]</a:t>
            </a:r>
          </a:p>
          <a:p>
            <a:r>
              <a:rPr lang="pl-PL" dirty="0" smtClean="0">
                <a:sym typeface="Verdana" charset="0"/>
              </a:rPr>
              <a:t>„Grafy”</a:t>
            </a:r>
            <a:br>
              <a:rPr lang="pl-PL" dirty="0" smtClean="0">
                <a:sym typeface="Verdana" charset="0"/>
              </a:rPr>
            </a:br>
            <a:r>
              <a:rPr lang="pl-PL" dirty="0" smtClean="0">
                <a:sym typeface="Verdana" charset="0"/>
              </a:rPr>
              <a:t>[</a:t>
            </a:r>
            <a:r>
              <a:rPr lang="pl-PL" dirty="0" smtClean="0">
                <a:sym typeface="Verdana" charset="0"/>
                <a:hlinkClick r:id="rId6"/>
              </a:rPr>
              <a:t>http://student.uci.agh.edu.pl/~wasikows/grafy/</a:t>
            </a:r>
            <a:r>
              <a:rPr lang="pl-PL" dirty="0" smtClean="0">
                <a:sym typeface="Verdana" charset="0"/>
              </a:rPr>
              <a:t>]</a:t>
            </a:r>
          </a:p>
          <a:p>
            <a:r>
              <a:rPr lang="pl-PL" dirty="0" smtClean="0">
                <a:sym typeface="Verdana" charset="0"/>
              </a:rPr>
              <a:t>Strona główna – </a:t>
            </a:r>
            <a:r>
              <a:rPr lang="pl-PL" dirty="0">
                <a:sym typeface="Verdana" charset="0"/>
              </a:rPr>
              <a:t>W</a:t>
            </a:r>
            <a:r>
              <a:rPr lang="pl-PL" dirty="0" smtClean="0">
                <a:sym typeface="Verdana" charset="0"/>
              </a:rPr>
              <a:t>ikipedia [</a:t>
            </a:r>
            <a:r>
              <a:rPr lang="pl-PL" dirty="0" smtClean="0">
                <a:sym typeface="Verdana" charset="0"/>
                <a:hlinkClick r:id="rId7"/>
              </a:rPr>
              <a:t>http://pl.wikipedia.org/wiki/Strona_g%C5%82%C3%B3wna</a:t>
            </a:r>
            <a:r>
              <a:rPr lang="pl-PL" dirty="0" smtClean="0">
                <a:sym typeface="Verdana" charset="0"/>
              </a:rPr>
              <a:t>]</a:t>
            </a:r>
            <a:endParaRPr lang="pl-PL" dirty="0">
              <a:sym typeface="Verdana" charset="0"/>
            </a:endParaRPr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DC369-8AB3-1446-B8C7-2AD2A78B5E35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53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hape 43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Arial" charset="0"/>
              </a:rPr>
              <a:t>Literatura</a:t>
            </a:r>
            <a:endParaRPr lang="pl-PL">
              <a:sym typeface="Arial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„Interaktywny podręcznik sieci komputerowych”, </a:t>
            </a:r>
            <a:r>
              <a:rPr lang="pl-PL" dirty="0" smtClean="0">
                <a:hlinkClick r:id="rId3"/>
              </a:rPr>
              <a:t>http://www.man.poznan.pl/~pawelw/dyplom/</a:t>
            </a:r>
          </a:p>
          <a:p>
            <a:r>
              <a:rPr lang="pl-PL" dirty="0" smtClean="0"/>
              <a:t>„Słownik techniki cyfrowej</a:t>
            </a:r>
            <a:r>
              <a:rPr lang="pl-PL" altLang="ja-JP" dirty="0" smtClean="0"/>
              <a:t>”</a:t>
            </a:r>
            <a:r>
              <a:rPr lang="pl-PL" dirty="0" smtClean="0"/>
              <a:t>, </a:t>
            </a:r>
            <a:r>
              <a:rPr lang="pl-PL" dirty="0" smtClean="0">
                <a:hlinkClick r:id="rId4"/>
              </a:rPr>
              <a:t>http://slownik.kargul.net/</a:t>
            </a:r>
            <a:endParaRPr lang="pl-PL" dirty="0">
              <a:hlinkClick r:id="rId4"/>
            </a:endParaRPr>
          </a:p>
        </p:txBody>
      </p:sp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C82CD-7AC7-D94C-91F4-C0C639E88564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54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000">
                <a:latin typeface="Calibri" charset="0"/>
              </a:rPr>
              <a:t>Zalety światłowodu jako optycznego medium transmisyjnego</a:t>
            </a:r>
          </a:p>
        </p:txBody>
      </p:sp>
      <p:sp>
        <p:nvSpPr>
          <p:cNvPr id="8195" name="Symbol zastępczy tekstu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l-PL" sz="3000" dirty="0">
                <a:solidFill>
                  <a:schemeClr val="accent1"/>
                </a:solidFill>
                <a:latin typeface="Calibri" charset="0"/>
              </a:rPr>
              <a:t>Użycie prądu elektrycznego</a:t>
            </a:r>
          </a:p>
        </p:txBody>
      </p:sp>
      <p:sp>
        <p:nvSpPr>
          <p:cNvPr id="8196" name="Symbol zastępczy zawartości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Zniekształcenia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sygnału</a:t>
            </a:r>
          </a:p>
          <a:p>
            <a:pPr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Wytwarzanie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własnego </a:t>
            </a: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pola magnetycznego</a:t>
            </a:r>
            <a:r>
              <a:rPr lang="pl-PL" dirty="0">
                <a:latin typeface="Calibri" charset="0"/>
              </a:rPr>
              <a:t>:</a:t>
            </a:r>
          </a:p>
          <a:p>
            <a:pPr lvl="1"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Brak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zabezpieczenia przed niepowołanym dostępem</a:t>
            </a:r>
          </a:p>
          <a:p>
            <a:pPr lvl="1"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Możliwość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podsłuchania transmisji</a:t>
            </a:r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00000"/>
              </a:lnSpc>
            </a:pPr>
            <a:r>
              <a:rPr lang="pl-PL" sz="3200" dirty="0">
                <a:solidFill>
                  <a:schemeClr val="accent1"/>
                </a:solidFill>
                <a:latin typeface="Calibri" charset="0"/>
              </a:rPr>
              <a:t>Użycie modulowanej wiązki światła </a:t>
            </a:r>
          </a:p>
        </p:txBody>
      </p:sp>
      <p:sp>
        <p:nvSpPr>
          <p:cNvPr id="8" name="Symbol zastępczy zawartości 7"/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Brak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zniekształceń</a:t>
            </a:r>
          </a:p>
          <a:p>
            <a:pPr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Nie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wytwarza własnego </a:t>
            </a: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pola magnetycznego</a:t>
            </a:r>
            <a:r>
              <a:rPr lang="pl-PL" dirty="0">
                <a:latin typeface="Calibri" charset="0"/>
              </a:rPr>
              <a:t>:</a:t>
            </a:r>
          </a:p>
          <a:p>
            <a:pPr lvl="1"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Zabezpieczenie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przed dostępem</a:t>
            </a:r>
          </a:p>
          <a:p>
            <a:pPr lvl="1"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Brak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możliwości podsłuchu</a:t>
            </a:r>
          </a:p>
          <a:p>
            <a:pPr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Transmisja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do </a:t>
            </a: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3 </a:t>
            </a:r>
            <a:r>
              <a:rPr lang="pl-PL" b="1" dirty="0" err="1">
                <a:solidFill>
                  <a:schemeClr val="accent1"/>
                </a:solidFill>
                <a:latin typeface="Calibri" charset="0"/>
              </a:rPr>
              <a:t>Tbit</a:t>
            </a: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/s</a:t>
            </a:r>
          </a:p>
          <a:p>
            <a:pPr>
              <a:lnSpc>
                <a:spcPct val="100000"/>
              </a:lnSpc>
            </a:pP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Źródło</a:t>
            </a:r>
            <a:r>
              <a:rPr lang="pl-PL" dirty="0">
                <a:solidFill>
                  <a:schemeClr val="accent1"/>
                </a:solidFill>
                <a:latin typeface="Calibri" charset="0"/>
              </a:rPr>
              <a:t> </a:t>
            </a:r>
            <a:r>
              <a:rPr lang="pl-PL" dirty="0">
                <a:latin typeface="Calibri" charset="0"/>
              </a:rPr>
              <a:t>wiązki (w zależności od długości </a:t>
            </a:r>
            <a:r>
              <a:rPr lang="pl-PL" dirty="0">
                <a:latin typeface="Calibri" charset="0"/>
              </a:rPr>
              <a:t>fali</a:t>
            </a:r>
            <a:r>
              <a:rPr lang="pl-PL" dirty="0">
                <a:latin typeface="Calibri" charset="0"/>
              </a:rPr>
              <a:t>): </a:t>
            </a: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Laser</a:t>
            </a:r>
            <a:r>
              <a:rPr lang="pl-PL" dirty="0">
                <a:latin typeface="Calibri" charset="0"/>
              </a:rPr>
              <a:t>, </a:t>
            </a:r>
            <a:r>
              <a:rPr lang="pl-PL" b="1" dirty="0">
                <a:solidFill>
                  <a:schemeClr val="accent1"/>
                </a:solidFill>
                <a:latin typeface="Calibri" charset="0"/>
              </a:rPr>
              <a:t>dioda LED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4B8BF-6FF1-5C49-B3E8-08A5E8A39F11}" type="datetime1">
              <a:rPr lang="pl-PL" smtClean="0"/>
              <a:t>19.11.2016</a:t>
            </a:fld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6860A2-C8F7-6944-ABF5-675601577892}" type="slidenum">
              <a:rPr lang="pl-PL" smtClean="0"/>
              <a:pPr/>
              <a:t>6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Wavelength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8" name="Symbol zastępczy daty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0729B0-961D-4A4D-9AB3-655CCDB69E04}" type="datetime1">
              <a:rPr lang="pl-PL" smtClean="0"/>
              <a:t>19.11.2016</a:t>
            </a:fld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7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5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hape 8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>
                <a:sym typeface="Arial" charset="0"/>
              </a:rPr>
              <a:t>Laser jako źródło modulowanej wiązki światła</a:t>
            </a:r>
            <a:endParaRPr lang="pl-PL">
              <a:sym typeface="Arial" charset="0"/>
            </a:endParaRPr>
          </a:p>
        </p:txBody>
      </p:sp>
      <p:pic>
        <p:nvPicPr>
          <p:cNvPr id="11" name="Symbol zastępczy zawartości 10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70000" y="2566194"/>
            <a:ext cx="4318000" cy="2870200"/>
          </a:xfrm>
        </p:spPr>
      </p:pic>
      <p:pic>
        <p:nvPicPr>
          <p:cNvPr id="14" name="Symbol zastępczy zawartości 13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604000" y="2540794"/>
            <a:ext cx="4318000" cy="2921000"/>
          </a:xfrm>
        </p:spPr>
      </p:pic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F8F0B-4772-8443-B6C9-51D9985DE171}" type="datetime1">
              <a:rPr lang="pl-PL" smtClean="0"/>
              <a:pPr/>
              <a:t>19.11.2016</a:t>
            </a:fld>
            <a:endParaRPr lang="pl-PL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D8C9E-9B60-8847-B9E4-EF4E7598517E}" type="slidenum">
              <a:rPr lang="pl-PL" smtClean="0"/>
              <a:pPr/>
              <a:t>8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Laser Diode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0"/>
            <a:ext cx="9144000" cy="6858000"/>
          </a:xfrm>
        </p:spPr>
      </p:pic>
      <p:sp>
        <p:nvSpPr>
          <p:cNvPr id="8" name="Symbol zastępczy daty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F663EE-9575-5A4C-9D15-CF31634EC342}" type="datetime1">
              <a:rPr lang="pl-PL" smtClean="0"/>
              <a:t>19.11.2016</a:t>
            </a:fld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F9FFD-E906-414C-A292-4F189CA7B02F}" type="slidenum">
              <a:rPr lang="pl-PL" smtClean="0"/>
              <a:pPr/>
              <a:t>9</a:t>
            </a:fld>
            <a:endParaRPr lang="pl-PL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6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tyw pakietu Office">
  <a:themeElements>
    <a:clrScheme name="Motyw pakietu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yw pakietu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469</TotalTime>
  <Words>1592</Words>
  <Application>Microsoft Macintosh PowerPoint</Application>
  <PresentationFormat>Widescreen</PresentationFormat>
  <Paragraphs>345</Paragraphs>
  <Slides>54</Slides>
  <Notes>28</Notes>
  <HiddenSlides>0</HiddenSlides>
  <MMClips>11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Calibri</vt:lpstr>
      <vt:lpstr>Calibri Light</vt:lpstr>
      <vt:lpstr>ＭＳ Ｐゴシック</vt:lpstr>
      <vt:lpstr>Verdana</vt:lpstr>
      <vt:lpstr>Arial</vt:lpstr>
      <vt:lpstr>Motyw pakietu Office</vt:lpstr>
      <vt:lpstr>Media transmisyjne – kable światłowodowe</vt:lpstr>
      <vt:lpstr>Plan wykładu</vt:lpstr>
      <vt:lpstr>Co to jest światłowód?</vt:lpstr>
      <vt:lpstr>Co to jest światłowód?</vt:lpstr>
      <vt:lpstr>Ewolucja światłowodów</vt:lpstr>
      <vt:lpstr>Zalety światłowodu jako optycznego medium transmisyjnego</vt:lpstr>
      <vt:lpstr>PowerPoint Presentation</vt:lpstr>
      <vt:lpstr>Laser jako źródło modulowanej wiązki światła</vt:lpstr>
      <vt:lpstr>PowerPoint Presentation</vt:lpstr>
      <vt:lpstr>Odporność na błędy w światłowodzie</vt:lpstr>
      <vt:lpstr>Inne zalety światłowodu</vt:lpstr>
      <vt:lpstr>PowerPoint Presentation</vt:lpstr>
      <vt:lpstr>Podział światłowodów według liczby przesyłanych długości fali</vt:lpstr>
      <vt:lpstr>Światłowody wielomodowe</vt:lpstr>
      <vt:lpstr>Schemat światłowodu wielomodowego</vt:lpstr>
      <vt:lpstr>Wielomodowe światłowody gradientowe</vt:lpstr>
      <vt:lpstr>Przepływ strumieni świetlnych w światłowodzie wielomodowym gradientowym</vt:lpstr>
      <vt:lpstr>Wielo-modowe światłowody skokowe‏</vt:lpstr>
      <vt:lpstr>Wielo-modowe światłowody skokowe‏ – kontynuacja...</vt:lpstr>
      <vt:lpstr>Przepływ strumieni świetlnych w światłowodzie wielomodowym skokowym</vt:lpstr>
      <vt:lpstr>PowerPoint Presentation</vt:lpstr>
      <vt:lpstr>Światłowody jednomodowe</vt:lpstr>
      <vt:lpstr>Światłowody jednomodowe (1/2) </vt:lpstr>
      <vt:lpstr>Światłowody jednomodowe (2/2) </vt:lpstr>
      <vt:lpstr>PowerPoint Presentation</vt:lpstr>
      <vt:lpstr>Straty w światłowodzie</vt:lpstr>
      <vt:lpstr>Straty w światłowodzie </vt:lpstr>
      <vt:lpstr>Tłumienie sygnału</vt:lpstr>
      <vt:lpstr>Tłumienie sygnału – kontynuacja...</vt:lpstr>
      <vt:lpstr>Straty falowodowe</vt:lpstr>
      <vt:lpstr>PowerPoint Presentation</vt:lpstr>
      <vt:lpstr>Mikro-zgięcia</vt:lpstr>
      <vt:lpstr>PowerPoint Presentation</vt:lpstr>
      <vt:lpstr>Makro-zgięcia</vt:lpstr>
      <vt:lpstr>PowerPoint Presentation</vt:lpstr>
      <vt:lpstr>Inne przyczyny straty mocy sygnału</vt:lpstr>
      <vt:lpstr>Koncentracja zanieczyszczeń metali</vt:lpstr>
      <vt:lpstr>Tłumienie sygnału dla czystego szkła kwarcowego </vt:lpstr>
      <vt:lpstr>PowerPoint Presentation</vt:lpstr>
      <vt:lpstr>Dyspersja</vt:lpstr>
      <vt:lpstr>Dyspersja – kontunuacja...</vt:lpstr>
      <vt:lpstr>Dwa rozróżniane typy dyspersji</vt:lpstr>
      <vt:lpstr>Dyspersja między-modowa</vt:lpstr>
      <vt:lpstr>Dyspersja między-modowa – kontynuacja...</vt:lpstr>
      <vt:lpstr>Dyspersja chromatyczna</vt:lpstr>
      <vt:lpstr>Dyspersja materiałowa</vt:lpstr>
      <vt:lpstr>Dyspersja falowa</vt:lpstr>
      <vt:lpstr>Dyspersja</vt:lpstr>
      <vt:lpstr>Dyspersja chromatyczna</vt:lpstr>
      <vt:lpstr>Dyspersja chromatyczna – kontynuacja...</vt:lpstr>
      <vt:lpstr>PowerPoint Presentation</vt:lpstr>
      <vt:lpstr>PowerPoint Presentation</vt:lpstr>
      <vt:lpstr>Literatura</vt:lpstr>
      <vt:lpstr>Literatura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Przekaz optyczny</dc:title>
  <dc:creator>Sony</dc:creator>
  <cp:lastModifiedBy>Mikołaj Leszczuk</cp:lastModifiedBy>
  <cp:revision>105</cp:revision>
  <dcterms:modified xsi:type="dcterms:W3CDTF">2016-11-19T10:03:13Z</dcterms:modified>
</cp:coreProperties>
</file>